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Gelasio"/>
      <p:regular r:id="rId17"/>
    </p:embeddedFont>
    <p:embeddedFont>
      <p:font typeface="Gelasio"/>
      <p:regular r:id="rId18"/>
    </p:embeddedFont>
    <p:embeddedFont>
      <p:font typeface="Gelasio"/>
      <p:regular r:id="rId19"/>
    </p:embeddedFont>
    <p:embeddedFont>
      <p:font typeface="Gelasio"/>
      <p:regular r:id="rId20"/>
    </p:embeddedFont>
    <p:embeddedFont>
      <p:font typeface="Gelasio"/>
      <p:regular r:id="rId21"/>
    </p:embeddedFont>
    <p:embeddedFont>
      <p:font typeface="Gelasio"/>
      <p:regular r:id="rId22"/>
    </p:embeddedFont>
    <p:embeddedFont>
      <p:font typeface="Gelasio"/>
      <p:regular r:id="rId23"/>
    </p:embeddedFont>
    <p:embeddedFont>
      <p:font typeface="Gelasio"/>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4-1.png>
</file>

<file path=ppt/media/image-5-1.png>
</file>

<file path=ppt/media/image-5-2.png>
</file>

<file path=ppt/media/image-5-3.png>
</file>

<file path=ppt/media/image-5-4.png>
</file>

<file path=ppt/media/image-6-1.png>
</file>

<file path=ppt/media/image-8-1.png>
</file>

<file path=ppt/media/image-8-2.png>
</file>

<file path=ppt/media/image-8-3.png>
</file>

<file path=ppt/media/image-8-4.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slideLayout" Target="../slideLayouts/slideLayout9.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691527"/>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D8B6A4"/>
                </a:solidFill>
                <a:latin typeface="Gelasio" pitchFamily="34" charset="0"/>
                <a:ea typeface="Gelasio" pitchFamily="34" charset="-122"/>
                <a:cs typeface="Gelasio" pitchFamily="34" charset="-120"/>
              </a:rPr>
              <a:t>Generative AI: Ushering in a New Era of Innovation</a:t>
            </a:r>
            <a:endParaRPr lang="en-US" sz="4450" dirty="0"/>
          </a:p>
        </p:txBody>
      </p:sp>
      <p:sp>
        <p:nvSpPr>
          <p:cNvPr id="4" name="Text 1"/>
          <p:cNvSpPr/>
          <p:nvPr/>
        </p:nvSpPr>
        <p:spPr>
          <a:xfrm>
            <a:off x="6280190" y="4449247"/>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Welcome to a journey into the transformative power of Generative AI. We'll explore how this groundbreaking technology is reshaping industries, augmenting human potential, and driving unprecedented innovation.</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934528"/>
            <a:ext cx="12780764" cy="708779"/>
          </a:xfrm>
          <a:prstGeom prst="rect">
            <a:avLst/>
          </a:prstGeom>
          <a:noFill/>
          <a:ln/>
        </p:spPr>
        <p:txBody>
          <a:bodyPr wrap="none" lIns="0" tIns="0" rIns="0" bIns="0" rtlCol="0" anchor="t"/>
          <a:lstStyle/>
          <a:p>
            <a:pPr algn="l" indent="0" marL="0">
              <a:lnSpc>
                <a:spcPts val="5550"/>
              </a:lnSpc>
              <a:buNone/>
            </a:pPr>
            <a:r>
              <a:rPr lang="en-US" sz="4450" dirty="0">
                <a:solidFill>
                  <a:srgbClr val="D8B6A4"/>
                </a:solidFill>
                <a:latin typeface="Gelasio" pitchFamily="34" charset="0"/>
                <a:ea typeface="Gelasio" pitchFamily="34" charset="-122"/>
                <a:cs typeface="Gelasio" pitchFamily="34" charset="-120"/>
              </a:rPr>
              <a:t>Conclusion: Embrace the Generative AI Revolution</a:t>
            </a:r>
            <a:endParaRPr lang="en-US" sz="4450" dirty="0"/>
          </a:p>
        </p:txBody>
      </p:sp>
      <p:sp>
        <p:nvSpPr>
          <p:cNvPr id="3" name="Text 1"/>
          <p:cNvSpPr/>
          <p:nvPr/>
        </p:nvSpPr>
        <p:spPr>
          <a:xfrm>
            <a:off x="793790" y="3096935"/>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Generative AI is not merely a technological advancement; it is a profound catalyst for a new era—one defined by enhanced creativity, unprecedented productivity, and boundless innovation.</a:t>
            </a:r>
            <a:endParaRPr lang="en-US" sz="1750" dirty="0"/>
          </a:p>
        </p:txBody>
      </p:sp>
      <p:sp>
        <p:nvSpPr>
          <p:cNvPr id="4" name="Text 2"/>
          <p:cNvSpPr/>
          <p:nvPr/>
        </p:nvSpPr>
        <p:spPr>
          <a:xfrm>
            <a:off x="1133951" y="4333042"/>
            <a:ext cx="12702659" cy="725805"/>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Success in this new landscape will depend not on replacing human insight, but on </a:t>
            </a:r>
            <a:pPr algn="l" indent="0" marL="0">
              <a:lnSpc>
                <a:spcPts val="2850"/>
              </a:lnSpc>
              <a:buNone/>
            </a:pPr>
            <a:r>
              <a:rPr lang="en-US" sz="1750" b="1" dirty="0">
                <a:solidFill>
                  <a:srgbClr val="C9C2C0"/>
                </a:solidFill>
                <a:latin typeface="Gelasio" pitchFamily="34" charset="0"/>
                <a:ea typeface="Gelasio" pitchFamily="34" charset="-122"/>
                <a:cs typeface="Gelasio" pitchFamily="34" charset="-120"/>
              </a:rPr>
              <a:t>blending it harmoniously with the extraordinary capabilities of AI.</a:t>
            </a:r>
            <a:endParaRPr lang="en-US" sz="1750" dirty="0"/>
          </a:p>
        </p:txBody>
      </p:sp>
      <p:sp>
        <p:nvSpPr>
          <p:cNvPr id="5" name="Shape 3"/>
          <p:cNvSpPr/>
          <p:nvPr/>
        </p:nvSpPr>
        <p:spPr>
          <a:xfrm>
            <a:off x="793790" y="4077891"/>
            <a:ext cx="30480" cy="1236107"/>
          </a:xfrm>
          <a:prstGeom prst="rect">
            <a:avLst/>
          </a:prstGeom>
          <a:solidFill>
            <a:srgbClr val="C49F8C"/>
          </a:solidFill>
          <a:ln/>
        </p:spPr>
      </p:sp>
      <p:sp>
        <p:nvSpPr>
          <p:cNvPr id="6" name="Text 4"/>
          <p:cNvSpPr/>
          <p:nvPr/>
        </p:nvSpPr>
        <p:spPr>
          <a:xfrm>
            <a:off x="793790" y="5569148"/>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The future belongs to those who actively embrace this powerful partnership, harnessing its potential to transform visionary ideas into tangible realities. Let's work together to build this future.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928932"/>
            <a:ext cx="5788343" cy="708779"/>
          </a:xfrm>
          <a:prstGeom prst="rect">
            <a:avLst/>
          </a:prstGeom>
          <a:noFill/>
          <a:ln/>
        </p:spPr>
        <p:txBody>
          <a:bodyPr wrap="none" lIns="0" tIns="0" rIns="0" bIns="0" rtlCol="0" anchor="t"/>
          <a:lstStyle/>
          <a:p>
            <a:pPr algn="l" indent="0" marL="0">
              <a:lnSpc>
                <a:spcPts val="5550"/>
              </a:lnSpc>
              <a:buNone/>
            </a:pPr>
            <a:r>
              <a:rPr lang="en-US" sz="4450" dirty="0">
                <a:solidFill>
                  <a:srgbClr val="D8B6A4"/>
                </a:solidFill>
                <a:latin typeface="Gelasio" pitchFamily="34" charset="0"/>
                <a:ea typeface="Gelasio" pitchFamily="34" charset="-122"/>
                <a:cs typeface="Gelasio" pitchFamily="34" charset="-120"/>
              </a:rPr>
              <a:t>What is Generative AI?</a:t>
            </a:r>
            <a:endParaRPr lang="en-US" sz="4450" dirty="0"/>
          </a:p>
        </p:txBody>
      </p:sp>
      <p:sp>
        <p:nvSpPr>
          <p:cNvPr id="3" name="Text 1"/>
          <p:cNvSpPr/>
          <p:nvPr/>
        </p:nvSpPr>
        <p:spPr>
          <a:xfrm>
            <a:off x="793790" y="3091339"/>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Generative AI is a subset of Artificial Intelligence that excels at creating new, original content across various mediums—be it text, images, music, or even code. Unlike traditional AI that primarily analyses existing data, Generative AI fabricates novel outputs, mimicking human creativity.</a:t>
            </a:r>
            <a:endParaRPr lang="en-US" sz="1750" dirty="0"/>
          </a:p>
        </p:txBody>
      </p:sp>
      <p:sp>
        <p:nvSpPr>
          <p:cNvPr id="4" name="Text 2"/>
          <p:cNvSpPr/>
          <p:nvPr/>
        </p:nvSpPr>
        <p:spPr>
          <a:xfrm>
            <a:off x="793790" y="4435197"/>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This capability is powered by advanced machine learning models, primarily:</a:t>
            </a:r>
            <a:endParaRPr lang="en-US" sz="1750" dirty="0"/>
          </a:p>
        </p:txBody>
      </p:sp>
      <p:sp>
        <p:nvSpPr>
          <p:cNvPr id="5" name="Text 3"/>
          <p:cNvSpPr/>
          <p:nvPr/>
        </p:nvSpPr>
        <p:spPr>
          <a:xfrm>
            <a:off x="793790" y="5053251"/>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b="1" dirty="0">
                <a:solidFill>
                  <a:srgbClr val="C9C2C0"/>
                </a:solidFill>
                <a:latin typeface="Gelasio" pitchFamily="34" charset="0"/>
                <a:ea typeface="Gelasio" pitchFamily="34" charset="-122"/>
                <a:cs typeface="Gelasio" pitchFamily="34" charset="-120"/>
              </a:rPr>
              <a:t>Generative Adversarial Networks (GANs)</a:t>
            </a:r>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 Known for hyper-realistic image generation.</a:t>
            </a:r>
            <a:endParaRPr lang="en-US" sz="1750" dirty="0"/>
          </a:p>
        </p:txBody>
      </p:sp>
      <p:sp>
        <p:nvSpPr>
          <p:cNvPr id="6" name="Text 4"/>
          <p:cNvSpPr/>
          <p:nvPr/>
        </p:nvSpPr>
        <p:spPr>
          <a:xfrm>
            <a:off x="793790" y="5495449"/>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b="1" dirty="0">
                <a:solidFill>
                  <a:srgbClr val="C9C2C0"/>
                </a:solidFill>
                <a:latin typeface="Gelasio" pitchFamily="34" charset="0"/>
                <a:ea typeface="Gelasio" pitchFamily="34" charset="-122"/>
                <a:cs typeface="Gelasio" pitchFamily="34" charset="-120"/>
              </a:rPr>
              <a:t>Variational Autoencoders (VAEs)</a:t>
            </a:r>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 Used for generating diverse data samples.</a:t>
            </a:r>
            <a:endParaRPr lang="en-US" sz="1750" dirty="0"/>
          </a:p>
        </p:txBody>
      </p:sp>
      <p:sp>
        <p:nvSpPr>
          <p:cNvPr id="7" name="Text 5"/>
          <p:cNvSpPr/>
          <p:nvPr/>
        </p:nvSpPr>
        <p:spPr>
          <a:xfrm>
            <a:off x="793790" y="5937647"/>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b="1" dirty="0">
                <a:solidFill>
                  <a:srgbClr val="C9C2C0"/>
                </a:solidFill>
                <a:latin typeface="Gelasio" pitchFamily="34" charset="0"/>
                <a:ea typeface="Gelasio" pitchFamily="34" charset="-122"/>
                <a:cs typeface="Gelasio" pitchFamily="34" charset="-120"/>
              </a:rPr>
              <a:t>Transformer Models (e.g., GPT-4)</a:t>
            </a:r>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 Revolutionising natural language processing and understanding.</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579483"/>
            <a:ext cx="8515469" cy="708779"/>
          </a:xfrm>
          <a:prstGeom prst="rect">
            <a:avLst/>
          </a:prstGeom>
          <a:noFill/>
          <a:ln/>
        </p:spPr>
        <p:txBody>
          <a:bodyPr wrap="none" lIns="0" tIns="0" rIns="0" bIns="0" rtlCol="0" anchor="t"/>
          <a:lstStyle/>
          <a:p>
            <a:pPr algn="l" indent="0" marL="0">
              <a:lnSpc>
                <a:spcPts val="5550"/>
              </a:lnSpc>
              <a:buNone/>
            </a:pPr>
            <a:r>
              <a:rPr lang="en-US" sz="4450" dirty="0">
                <a:solidFill>
                  <a:srgbClr val="D8B6A4"/>
                </a:solidFill>
                <a:latin typeface="Gelasio" pitchFamily="34" charset="0"/>
                <a:ea typeface="Gelasio" pitchFamily="34" charset="-122"/>
                <a:cs typeface="Gelasio" pitchFamily="34" charset="-120"/>
              </a:rPr>
              <a:t>The Technology Behind the Magic</a:t>
            </a:r>
            <a:endParaRPr lang="en-US" sz="4450" dirty="0"/>
          </a:p>
        </p:txBody>
      </p:sp>
      <p:sp>
        <p:nvSpPr>
          <p:cNvPr id="3" name="Shape 1"/>
          <p:cNvSpPr/>
          <p:nvPr/>
        </p:nvSpPr>
        <p:spPr>
          <a:xfrm>
            <a:off x="793790" y="2741890"/>
            <a:ext cx="4196358" cy="3908227"/>
          </a:xfrm>
          <a:prstGeom prst="roundRect">
            <a:avLst>
              <a:gd name="adj" fmla="val 3743"/>
            </a:avLst>
          </a:prstGeom>
          <a:solidFill>
            <a:srgbClr val="464342"/>
          </a:solidFill>
          <a:ln w="30480">
            <a:solidFill>
              <a:srgbClr val="504D4C"/>
            </a:solidFill>
            <a:prstDash val="solid"/>
          </a:ln>
        </p:spPr>
      </p:sp>
      <p:sp>
        <p:nvSpPr>
          <p:cNvPr id="4" name="Shape 2"/>
          <p:cNvSpPr/>
          <p:nvPr/>
        </p:nvSpPr>
        <p:spPr>
          <a:xfrm>
            <a:off x="763310" y="2741890"/>
            <a:ext cx="121920" cy="3908227"/>
          </a:xfrm>
          <a:prstGeom prst="roundRect">
            <a:avLst>
              <a:gd name="adj" fmla="val 27907"/>
            </a:avLst>
          </a:prstGeom>
          <a:solidFill>
            <a:srgbClr val="C49F8C"/>
          </a:solidFill>
          <a:ln/>
        </p:spPr>
      </p:sp>
      <p:sp>
        <p:nvSpPr>
          <p:cNvPr id="5" name="Text 3"/>
          <p:cNvSpPr/>
          <p:nvPr/>
        </p:nvSpPr>
        <p:spPr>
          <a:xfrm>
            <a:off x="1142524" y="2999184"/>
            <a:ext cx="3590330" cy="708660"/>
          </a:xfrm>
          <a:prstGeom prst="rect">
            <a:avLst/>
          </a:prstGeom>
          <a:noFill/>
          <a:ln/>
        </p:spPr>
        <p:txBody>
          <a:bodyPr wrap="square" lIns="0" tIns="0" rIns="0" bIns="0" rtlCol="0" anchor="t"/>
          <a:lstStyle/>
          <a:p>
            <a:pPr algn="l" indent="0" marL="0">
              <a:lnSpc>
                <a:spcPts val="2750"/>
              </a:lnSpc>
              <a:buNone/>
            </a:pPr>
            <a:r>
              <a:rPr lang="en-US" sz="2200" dirty="0">
                <a:solidFill>
                  <a:srgbClr val="C9C2C0"/>
                </a:solidFill>
                <a:latin typeface="Gelasio" pitchFamily="34" charset="0"/>
                <a:ea typeface="Gelasio" pitchFamily="34" charset="-122"/>
                <a:cs typeface="Gelasio" pitchFamily="34" charset="-120"/>
              </a:rPr>
              <a:t>Generative Adversarial Networks (GANs)</a:t>
            </a:r>
            <a:endParaRPr lang="en-US" sz="2200" dirty="0"/>
          </a:p>
        </p:txBody>
      </p:sp>
      <p:sp>
        <p:nvSpPr>
          <p:cNvPr id="6" name="Text 4"/>
          <p:cNvSpPr/>
          <p:nvPr/>
        </p:nvSpPr>
        <p:spPr>
          <a:xfrm>
            <a:off x="1142524" y="3843933"/>
            <a:ext cx="3590330" cy="2540318"/>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Comprise two competing neural networks: a 'Generator' that creates content and a 'Discriminator' that evaluates its authenticity. Through this adversarial process, GANs learn to produce remarkably realistic outputs.</a:t>
            </a:r>
            <a:endParaRPr lang="en-US" sz="1750" dirty="0"/>
          </a:p>
        </p:txBody>
      </p:sp>
      <p:sp>
        <p:nvSpPr>
          <p:cNvPr id="7" name="Shape 5"/>
          <p:cNvSpPr/>
          <p:nvPr/>
        </p:nvSpPr>
        <p:spPr>
          <a:xfrm>
            <a:off x="5216962" y="2741890"/>
            <a:ext cx="4196358" cy="3908227"/>
          </a:xfrm>
          <a:prstGeom prst="roundRect">
            <a:avLst>
              <a:gd name="adj" fmla="val 3743"/>
            </a:avLst>
          </a:prstGeom>
          <a:solidFill>
            <a:srgbClr val="464342"/>
          </a:solidFill>
          <a:ln w="30480">
            <a:solidFill>
              <a:srgbClr val="504D4C"/>
            </a:solidFill>
            <a:prstDash val="solid"/>
          </a:ln>
        </p:spPr>
      </p:sp>
      <p:sp>
        <p:nvSpPr>
          <p:cNvPr id="8" name="Shape 6"/>
          <p:cNvSpPr/>
          <p:nvPr/>
        </p:nvSpPr>
        <p:spPr>
          <a:xfrm>
            <a:off x="5186482" y="2741890"/>
            <a:ext cx="121920" cy="3908227"/>
          </a:xfrm>
          <a:prstGeom prst="roundRect">
            <a:avLst>
              <a:gd name="adj" fmla="val 27907"/>
            </a:avLst>
          </a:prstGeom>
          <a:solidFill>
            <a:srgbClr val="C49F8C"/>
          </a:solidFill>
          <a:ln/>
        </p:spPr>
      </p:sp>
      <p:sp>
        <p:nvSpPr>
          <p:cNvPr id="9" name="Text 7"/>
          <p:cNvSpPr/>
          <p:nvPr/>
        </p:nvSpPr>
        <p:spPr>
          <a:xfrm>
            <a:off x="5565696" y="2999184"/>
            <a:ext cx="3590330" cy="708660"/>
          </a:xfrm>
          <a:prstGeom prst="rect">
            <a:avLst/>
          </a:prstGeom>
          <a:noFill/>
          <a:ln/>
        </p:spPr>
        <p:txBody>
          <a:bodyPr wrap="square" lIns="0" tIns="0" rIns="0" bIns="0" rtlCol="0" anchor="t"/>
          <a:lstStyle/>
          <a:p>
            <a:pPr algn="l" indent="0" marL="0">
              <a:lnSpc>
                <a:spcPts val="2750"/>
              </a:lnSpc>
              <a:buNone/>
            </a:pPr>
            <a:r>
              <a:rPr lang="en-US" sz="2200" dirty="0">
                <a:solidFill>
                  <a:srgbClr val="C9C2C0"/>
                </a:solidFill>
                <a:latin typeface="Gelasio" pitchFamily="34" charset="0"/>
                <a:ea typeface="Gelasio" pitchFamily="34" charset="-122"/>
                <a:cs typeface="Gelasio" pitchFamily="34" charset="-120"/>
              </a:rPr>
              <a:t>Variational Autoencoders (VAEs)</a:t>
            </a:r>
            <a:endParaRPr lang="en-US" sz="2200" dirty="0"/>
          </a:p>
        </p:txBody>
      </p:sp>
      <p:sp>
        <p:nvSpPr>
          <p:cNvPr id="10" name="Text 8"/>
          <p:cNvSpPr/>
          <p:nvPr/>
        </p:nvSpPr>
        <p:spPr>
          <a:xfrm>
            <a:off x="5565696" y="3843933"/>
            <a:ext cx="3590330" cy="2177415"/>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Work by encoding input data into a lower-dimensional representation (latent space) and then decoding it to generate new, similar data points. They excel at creating novel variations of existing data.</a:t>
            </a:r>
            <a:endParaRPr lang="en-US" sz="1750" dirty="0"/>
          </a:p>
        </p:txBody>
      </p:sp>
      <p:sp>
        <p:nvSpPr>
          <p:cNvPr id="11" name="Shape 9"/>
          <p:cNvSpPr/>
          <p:nvPr/>
        </p:nvSpPr>
        <p:spPr>
          <a:xfrm>
            <a:off x="9640133" y="2741890"/>
            <a:ext cx="4196358" cy="3908227"/>
          </a:xfrm>
          <a:prstGeom prst="roundRect">
            <a:avLst>
              <a:gd name="adj" fmla="val 3743"/>
            </a:avLst>
          </a:prstGeom>
          <a:solidFill>
            <a:srgbClr val="464342"/>
          </a:solidFill>
          <a:ln w="30480">
            <a:solidFill>
              <a:srgbClr val="504D4C"/>
            </a:solidFill>
            <a:prstDash val="solid"/>
          </a:ln>
        </p:spPr>
      </p:sp>
      <p:sp>
        <p:nvSpPr>
          <p:cNvPr id="12" name="Shape 10"/>
          <p:cNvSpPr/>
          <p:nvPr/>
        </p:nvSpPr>
        <p:spPr>
          <a:xfrm>
            <a:off x="9609653" y="2741890"/>
            <a:ext cx="121920" cy="3908227"/>
          </a:xfrm>
          <a:prstGeom prst="roundRect">
            <a:avLst>
              <a:gd name="adj" fmla="val 27907"/>
            </a:avLst>
          </a:prstGeom>
          <a:solidFill>
            <a:srgbClr val="C49F8C"/>
          </a:solidFill>
          <a:ln/>
        </p:spPr>
      </p:sp>
      <p:sp>
        <p:nvSpPr>
          <p:cNvPr id="13" name="Text 11"/>
          <p:cNvSpPr/>
          <p:nvPr/>
        </p:nvSpPr>
        <p:spPr>
          <a:xfrm>
            <a:off x="9988868" y="299918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9C2C0"/>
                </a:solidFill>
                <a:latin typeface="Gelasio" pitchFamily="34" charset="0"/>
                <a:ea typeface="Gelasio" pitchFamily="34" charset="-122"/>
                <a:cs typeface="Gelasio" pitchFamily="34" charset="-120"/>
              </a:rPr>
              <a:t>Transformer Models</a:t>
            </a:r>
            <a:endParaRPr lang="en-US" sz="2200" dirty="0"/>
          </a:p>
        </p:txBody>
      </p:sp>
      <p:sp>
        <p:nvSpPr>
          <p:cNvPr id="14" name="Text 12"/>
          <p:cNvSpPr/>
          <p:nvPr/>
        </p:nvSpPr>
        <p:spPr>
          <a:xfrm>
            <a:off x="9988868" y="3489603"/>
            <a:ext cx="3590330" cy="2903220"/>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Utilise attention mechanisms to weigh the importance of different parts of the input data, enabling a deep understanding of context. This powers coherent text generation, language translation, and complex problem-solving capabilities.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80098" y="612934"/>
            <a:ext cx="6575346" cy="696516"/>
          </a:xfrm>
          <a:prstGeom prst="rect">
            <a:avLst/>
          </a:prstGeom>
          <a:noFill/>
          <a:ln/>
        </p:spPr>
        <p:txBody>
          <a:bodyPr wrap="none" lIns="0" tIns="0" rIns="0" bIns="0" rtlCol="0" anchor="t"/>
          <a:lstStyle/>
          <a:p>
            <a:pPr algn="l" indent="0" marL="0">
              <a:lnSpc>
                <a:spcPts val="5450"/>
              </a:lnSpc>
              <a:buNone/>
            </a:pPr>
            <a:r>
              <a:rPr lang="en-US" sz="4350" dirty="0">
                <a:solidFill>
                  <a:srgbClr val="D8B6A4"/>
                </a:solidFill>
                <a:latin typeface="Gelasio" pitchFamily="34" charset="0"/>
                <a:ea typeface="Gelasio" pitchFamily="34" charset="-122"/>
                <a:cs typeface="Gelasio" pitchFamily="34" charset="-120"/>
              </a:rPr>
              <a:t>Generative AI's Rapid Rise</a:t>
            </a:r>
            <a:endParaRPr lang="en-US" sz="4350" dirty="0"/>
          </a:p>
        </p:txBody>
      </p:sp>
      <p:sp>
        <p:nvSpPr>
          <p:cNvPr id="3" name="Text 1"/>
          <p:cNvSpPr/>
          <p:nvPr/>
        </p:nvSpPr>
        <p:spPr>
          <a:xfrm>
            <a:off x="780098" y="1844278"/>
            <a:ext cx="6943844" cy="1426369"/>
          </a:xfrm>
          <a:prstGeom prst="rect">
            <a:avLst/>
          </a:prstGeom>
          <a:noFill/>
          <a:ln/>
        </p:spPr>
        <p:txBody>
          <a:bodyPr wrap="square" lIns="0" tIns="0" rIns="0" bIns="0" rtlCol="0" anchor="t"/>
          <a:lstStyle/>
          <a:p>
            <a:pPr algn="l" indent="0" marL="0">
              <a:lnSpc>
                <a:spcPts val="2800"/>
              </a:lnSpc>
              <a:buNone/>
            </a:pPr>
            <a:r>
              <a:rPr lang="en-US" sz="1750" dirty="0">
                <a:solidFill>
                  <a:srgbClr val="C9C2C0"/>
                </a:solidFill>
                <a:latin typeface="Gelasio" pitchFamily="34" charset="0"/>
                <a:ea typeface="Gelasio" pitchFamily="34" charset="-122"/>
                <a:cs typeface="Gelasio" pitchFamily="34" charset="-120"/>
              </a:rPr>
              <a:t>The ascent of Generative AI has been nothing short of meteoric. The launch of OpenAI's ChatGPT, for instance, garnered over </a:t>
            </a:r>
            <a:pPr algn="l" indent="0" marL="0">
              <a:lnSpc>
                <a:spcPts val="2800"/>
              </a:lnSpc>
              <a:buNone/>
            </a:pPr>
            <a:r>
              <a:rPr lang="en-US" sz="1750" dirty="0">
                <a:solidFill>
                  <a:srgbClr val="C49F8C"/>
                </a:solidFill>
                <a:latin typeface="Gelasio" pitchFamily="34" charset="0"/>
                <a:ea typeface="Gelasio" pitchFamily="34" charset="-122"/>
                <a:cs typeface="Gelasio" pitchFamily="34" charset="-120"/>
              </a:rPr>
              <a:t>100 million users</a:t>
            </a:r>
            <a:pPr algn="l" indent="0" marL="0">
              <a:lnSpc>
                <a:spcPts val="2800"/>
              </a:lnSpc>
              <a:buNone/>
            </a:pPr>
            <a:r>
              <a:rPr lang="en-US" sz="1750" dirty="0">
                <a:solidFill>
                  <a:srgbClr val="C9C2C0"/>
                </a:solidFill>
                <a:latin typeface="Gelasio" pitchFamily="34" charset="0"/>
                <a:ea typeface="Gelasio" pitchFamily="34" charset="-122"/>
                <a:cs typeface="Gelasio" pitchFamily="34" charset="-120"/>
              </a:rPr>
              <a:t> within a staggering </a:t>
            </a:r>
            <a:pPr algn="l" indent="0" marL="0">
              <a:lnSpc>
                <a:spcPts val="2800"/>
              </a:lnSpc>
              <a:buNone/>
            </a:pPr>
            <a:r>
              <a:rPr lang="en-US" sz="1750" dirty="0">
                <a:solidFill>
                  <a:srgbClr val="C49F8C"/>
                </a:solidFill>
                <a:latin typeface="Gelasio" pitchFamily="34" charset="0"/>
                <a:ea typeface="Gelasio" pitchFamily="34" charset="-122"/>
                <a:cs typeface="Gelasio" pitchFamily="34" charset="-120"/>
              </a:rPr>
              <a:t>60 days</a:t>
            </a:r>
            <a:pPr algn="l" indent="0" marL="0">
              <a:lnSpc>
                <a:spcPts val="2800"/>
              </a:lnSpc>
              <a:buNone/>
            </a:pPr>
            <a:r>
              <a:rPr lang="en-US" sz="1750" dirty="0">
                <a:solidFill>
                  <a:srgbClr val="C9C2C0"/>
                </a:solidFill>
                <a:latin typeface="Gelasio" pitchFamily="34" charset="0"/>
                <a:ea typeface="Gelasio" pitchFamily="34" charset="-122"/>
                <a:cs typeface="Gelasio" pitchFamily="34" charset="-120"/>
              </a:rPr>
              <a:t> in early 2023, showcasing an unprecedented adoption rate.</a:t>
            </a:r>
            <a:endParaRPr lang="en-US" sz="1750" dirty="0"/>
          </a:p>
        </p:txBody>
      </p:sp>
      <p:sp>
        <p:nvSpPr>
          <p:cNvPr id="4" name="Text 2"/>
          <p:cNvSpPr/>
          <p:nvPr/>
        </p:nvSpPr>
        <p:spPr>
          <a:xfrm>
            <a:off x="780098" y="3471148"/>
            <a:ext cx="6943844" cy="1782961"/>
          </a:xfrm>
          <a:prstGeom prst="rect">
            <a:avLst/>
          </a:prstGeom>
          <a:noFill/>
          <a:ln/>
        </p:spPr>
        <p:txBody>
          <a:bodyPr wrap="square" lIns="0" tIns="0" rIns="0" bIns="0" rtlCol="0" anchor="t"/>
          <a:lstStyle/>
          <a:p>
            <a:pPr algn="l" indent="0" marL="0">
              <a:lnSpc>
                <a:spcPts val="2800"/>
              </a:lnSpc>
              <a:buNone/>
            </a:pPr>
            <a:r>
              <a:rPr lang="en-US" sz="1750" dirty="0">
                <a:solidFill>
                  <a:srgbClr val="C9C2C0"/>
                </a:solidFill>
                <a:latin typeface="Gelasio" pitchFamily="34" charset="0"/>
                <a:ea typeface="Gelasio" pitchFamily="34" charset="-122"/>
                <a:cs typeface="Gelasio" pitchFamily="34" charset="-120"/>
              </a:rPr>
              <a:t>From automating coding functions to generating intricate art pieces, GenAI is fundamentally reshaping workflows and creative processes across countless industries. As Michael Carbin of MIT aptly put it, Generative AI represents </a:t>
            </a:r>
            <a:pPr algn="l" indent="0" marL="0">
              <a:lnSpc>
                <a:spcPts val="2800"/>
              </a:lnSpc>
              <a:buNone/>
            </a:pPr>
            <a:r>
              <a:rPr lang="en-US" sz="1750" b="1" dirty="0">
                <a:solidFill>
                  <a:srgbClr val="C9C2C0"/>
                </a:solidFill>
                <a:latin typeface="Gelasio" pitchFamily="34" charset="0"/>
                <a:ea typeface="Gelasio" pitchFamily="34" charset="-122"/>
                <a:cs typeface="Gelasio" pitchFamily="34" charset="-120"/>
              </a:rPr>
              <a:t>"the most powerful communication shift since the desktop computer."</a:t>
            </a:r>
            <a:endParaRPr lang="en-US" sz="1750" dirty="0"/>
          </a:p>
        </p:txBody>
      </p:sp>
      <p:pic>
        <p:nvPicPr>
          <p:cNvPr id="5" name="Image 0" descr="preencoded.png">    </p:cNvPr>
          <p:cNvPicPr>
            <a:picLocks noChangeAspect="1"/>
          </p:cNvPicPr>
          <p:nvPr/>
        </p:nvPicPr>
        <p:blipFill>
          <a:blip r:embed="rId1"/>
          <a:stretch>
            <a:fillRect/>
          </a:stretch>
        </p:blipFill>
        <p:spPr>
          <a:xfrm>
            <a:off x="8275439" y="1894523"/>
            <a:ext cx="5582364" cy="558236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283970"/>
            <a:ext cx="11307485" cy="708779"/>
          </a:xfrm>
          <a:prstGeom prst="rect">
            <a:avLst/>
          </a:prstGeom>
          <a:noFill/>
          <a:ln/>
        </p:spPr>
        <p:txBody>
          <a:bodyPr wrap="none" lIns="0" tIns="0" rIns="0" bIns="0" rtlCol="0" anchor="t"/>
          <a:lstStyle/>
          <a:p>
            <a:pPr algn="l" indent="0" marL="0">
              <a:lnSpc>
                <a:spcPts val="5550"/>
              </a:lnSpc>
              <a:buNone/>
            </a:pPr>
            <a:r>
              <a:rPr lang="en-US" sz="4450" dirty="0">
                <a:solidFill>
                  <a:srgbClr val="D8B6A4"/>
                </a:solidFill>
                <a:latin typeface="Gelasio" pitchFamily="34" charset="0"/>
                <a:ea typeface="Gelasio" pitchFamily="34" charset="-122"/>
                <a:cs typeface="Gelasio" pitchFamily="34" charset="-120"/>
              </a:rPr>
              <a:t>Transforming Industries: Real-World Impact</a:t>
            </a:r>
            <a:endParaRPr lang="en-US" sz="4450" dirty="0"/>
          </a:p>
        </p:txBody>
      </p:sp>
      <p:sp>
        <p:nvSpPr>
          <p:cNvPr id="3" name="Text 1"/>
          <p:cNvSpPr/>
          <p:nvPr/>
        </p:nvSpPr>
        <p:spPr>
          <a:xfrm>
            <a:off x="793790" y="2446377"/>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Generative AI is not merely a theoretical concept; it's actively revolutionising diverse sectors:</a:t>
            </a:r>
            <a:endParaRPr lang="en-US" sz="1750" dirty="0"/>
          </a:p>
        </p:txBody>
      </p:sp>
      <p:pic>
        <p:nvPicPr>
          <p:cNvPr id="4" name="Image 0" descr="preencoded.png">    </p:cNvPr>
          <p:cNvPicPr>
            <a:picLocks noChangeAspect="1"/>
          </p:cNvPicPr>
          <p:nvPr/>
        </p:nvPicPr>
        <p:blipFill>
          <a:blip r:embed="rId1"/>
          <a:stretch>
            <a:fillRect/>
          </a:stretch>
        </p:blipFill>
        <p:spPr>
          <a:xfrm>
            <a:off x="793790" y="3064431"/>
            <a:ext cx="566976" cy="566976"/>
          </a:xfrm>
          <a:prstGeom prst="rect">
            <a:avLst/>
          </a:prstGeom>
        </p:spPr>
      </p:pic>
      <p:sp>
        <p:nvSpPr>
          <p:cNvPr id="5" name="Text 2"/>
          <p:cNvSpPr/>
          <p:nvPr/>
        </p:nvSpPr>
        <p:spPr>
          <a:xfrm>
            <a:off x="1644253" y="319909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9C2C0"/>
                </a:solidFill>
                <a:latin typeface="Gelasio" pitchFamily="34" charset="0"/>
                <a:ea typeface="Gelasio" pitchFamily="34" charset="-122"/>
                <a:cs typeface="Gelasio" pitchFamily="34" charset="-120"/>
              </a:rPr>
              <a:t>Software Engineering</a:t>
            </a:r>
            <a:endParaRPr lang="en-US" sz="2200" dirty="0"/>
          </a:p>
        </p:txBody>
      </p:sp>
      <p:sp>
        <p:nvSpPr>
          <p:cNvPr id="6" name="Text 3"/>
          <p:cNvSpPr/>
          <p:nvPr/>
        </p:nvSpPr>
        <p:spPr>
          <a:xfrm>
            <a:off x="1644253" y="3689509"/>
            <a:ext cx="5529143" cy="1088708"/>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Boosts productivity through AI-assisted coding, automated testing, and accelerated design cycles, allowing developers to focus on higher-value tasks.</a:t>
            </a:r>
            <a:endParaRPr lang="en-US" sz="1750" dirty="0"/>
          </a:p>
        </p:txBody>
      </p:sp>
      <p:pic>
        <p:nvPicPr>
          <p:cNvPr id="7" name="Image 1" descr="preencoded.png">    </p:cNvPr>
          <p:cNvPicPr>
            <a:picLocks noChangeAspect="1"/>
          </p:cNvPicPr>
          <p:nvPr/>
        </p:nvPicPr>
        <p:blipFill>
          <a:blip r:embed="rId2"/>
          <a:stretch>
            <a:fillRect/>
          </a:stretch>
        </p:blipFill>
        <p:spPr>
          <a:xfrm>
            <a:off x="7456884" y="3064431"/>
            <a:ext cx="566976" cy="566976"/>
          </a:xfrm>
          <a:prstGeom prst="rect">
            <a:avLst/>
          </a:prstGeom>
        </p:spPr>
      </p:pic>
      <p:sp>
        <p:nvSpPr>
          <p:cNvPr id="8" name="Text 4"/>
          <p:cNvSpPr/>
          <p:nvPr/>
        </p:nvSpPr>
        <p:spPr>
          <a:xfrm>
            <a:off x="8307348" y="319909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9C2C0"/>
                </a:solidFill>
                <a:latin typeface="Gelasio" pitchFamily="34" charset="0"/>
                <a:ea typeface="Gelasio" pitchFamily="34" charset="-122"/>
                <a:cs typeface="Gelasio" pitchFamily="34" charset="-120"/>
              </a:rPr>
              <a:t>Creative Arts</a:t>
            </a:r>
            <a:endParaRPr lang="en-US" sz="2200" dirty="0"/>
          </a:p>
        </p:txBody>
      </p:sp>
      <p:sp>
        <p:nvSpPr>
          <p:cNvPr id="9" name="Text 5"/>
          <p:cNvSpPr/>
          <p:nvPr/>
        </p:nvSpPr>
        <p:spPr>
          <a:xfrm>
            <a:off x="8307348" y="3689509"/>
            <a:ext cx="5529263" cy="1088708"/>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Artists and designers leverage AI for brainstorming, generating concepts, and producing novel works, pushing the boundaries of creative expression.</a:t>
            </a:r>
            <a:endParaRPr lang="en-US" sz="1750" dirty="0"/>
          </a:p>
        </p:txBody>
      </p:sp>
      <p:pic>
        <p:nvPicPr>
          <p:cNvPr id="10" name="Image 2" descr="preencoded.png">    </p:cNvPr>
          <p:cNvPicPr>
            <a:picLocks noChangeAspect="1"/>
          </p:cNvPicPr>
          <p:nvPr/>
        </p:nvPicPr>
        <p:blipFill>
          <a:blip r:embed="rId3"/>
          <a:stretch>
            <a:fillRect/>
          </a:stretch>
        </p:blipFill>
        <p:spPr>
          <a:xfrm>
            <a:off x="793790" y="5231844"/>
            <a:ext cx="566976" cy="566976"/>
          </a:xfrm>
          <a:prstGeom prst="rect">
            <a:avLst/>
          </a:prstGeom>
        </p:spPr>
      </p:pic>
      <p:sp>
        <p:nvSpPr>
          <p:cNvPr id="11" name="Text 6"/>
          <p:cNvSpPr/>
          <p:nvPr/>
        </p:nvSpPr>
        <p:spPr>
          <a:xfrm>
            <a:off x="1644253" y="536650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9C2C0"/>
                </a:solidFill>
                <a:latin typeface="Gelasio" pitchFamily="34" charset="0"/>
                <a:ea typeface="Gelasio" pitchFamily="34" charset="-122"/>
                <a:cs typeface="Gelasio" pitchFamily="34" charset="-120"/>
              </a:rPr>
              <a:t>Education</a:t>
            </a:r>
            <a:endParaRPr lang="en-US" sz="2200" dirty="0"/>
          </a:p>
        </p:txBody>
      </p:sp>
      <p:sp>
        <p:nvSpPr>
          <p:cNvPr id="12" name="Text 7"/>
          <p:cNvSpPr/>
          <p:nvPr/>
        </p:nvSpPr>
        <p:spPr>
          <a:xfrm>
            <a:off x="1644253" y="5856923"/>
            <a:ext cx="5529143" cy="1088708"/>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Enhances learning by creating personalised content, supporting critical thinking, and offering dynamic educational tools tailored to individual needs.</a:t>
            </a:r>
            <a:endParaRPr lang="en-US" sz="1750" dirty="0"/>
          </a:p>
        </p:txBody>
      </p:sp>
      <p:pic>
        <p:nvPicPr>
          <p:cNvPr id="13" name="Image 3" descr="preencoded.png">    </p:cNvPr>
          <p:cNvPicPr>
            <a:picLocks noChangeAspect="1"/>
          </p:cNvPicPr>
          <p:nvPr/>
        </p:nvPicPr>
        <p:blipFill>
          <a:blip r:embed="rId4"/>
          <a:stretch>
            <a:fillRect/>
          </a:stretch>
        </p:blipFill>
        <p:spPr>
          <a:xfrm>
            <a:off x="7456884" y="5231844"/>
            <a:ext cx="566976" cy="566976"/>
          </a:xfrm>
          <a:prstGeom prst="rect">
            <a:avLst/>
          </a:prstGeom>
        </p:spPr>
      </p:pic>
      <p:sp>
        <p:nvSpPr>
          <p:cNvPr id="14" name="Text 8"/>
          <p:cNvSpPr/>
          <p:nvPr/>
        </p:nvSpPr>
        <p:spPr>
          <a:xfrm>
            <a:off x="8307348" y="536650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9C2C0"/>
                </a:solidFill>
                <a:latin typeface="Gelasio" pitchFamily="34" charset="0"/>
                <a:ea typeface="Gelasio" pitchFamily="34" charset="-122"/>
                <a:cs typeface="Gelasio" pitchFamily="34" charset="-120"/>
              </a:rPr>
              <a:t>Healthcare</a:t>
            </a:r>
            <a:endParaRPr lang="en-US" sz="2200" dirty="0"/>
          </a:p>
        </p:txBody>
      </p:sp>
      <p:sp>
        <p:nvSpPr>
          <p:cNvPr id="15" name="Text 9"/>
          <p:cNvSpPr/>
          <p:nvPr/>
        </p:nvSpPr>
        <p:spPr>
          <a:xfrm>
            <a:off x="8307348" y="5856923"/>
            <a:ext cx="5529263" cy="1088708"/>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Generates synthetic patient data for research, accelerates drug discovery, and aids in personalised intervention planning, improving patient outcomes.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21638" y="566976"/>
            <a:ext cx="9219009" cy="644366"/>
          </a:xfrm>
          <a:prstGeom prst="rect">
            <a:avLst/>
          </a:prstGeom>
          <a:noFill/>
          <a:ln/>
        </p:spPr>
        <p:txBody>
          <a:bodyPr wrap="none" lIns="0" tIns="0" rIns="0" bIns="0" rtlCol="0" anchor="t"/>
          <a:lstStyle/>
          <a:p>
            <a:pPr algn="l" indent="0" marL="0">
              <a:lnSpc>
                <a:spcPts val="5050"/>
              </a:lnSpc>
              <a:buNone/>
            </a:pPr>
            <a:r>
              <a:rPr lang="en-US" sz="4050" dirty="0">
                <a:solidFill>
                  <a:srgbClr val="D8B6A4"/>
                </a:solidFill>
                <a:latin typeface="Gelasio" pitchFamily="34" charset="0"/>
                <a:ea typeface="Gelasio" pitchFamily="34" charset="-122"/>
                <a:cs typeface="Gelasio" pitchFamily="34" charset="-120"/>
              </a:rPr>
              <a:t>Case Study: AI in Software Development</a:t>
            </a:r>
            <a:endParaRPr lang="en-US" sz="4050" dirty="0"/>
          </a:p>
        </p:txBody>
      </p:sp>
      <p:pic>
        <p:nvPicPr>
          <p:cNvPr id="3" name="Image 0" descr="preencoded.png">    </p:cNvPr>
          <p:cNvPicPr>
            <a:picLocks noChangeAspect="1"/>
          </p:cNvPicPr>
          <p:nvPr/>
        </p:nvPicPr>
        <p:blipFill>
          <a:blip r:embed="rId1"/>
          <a:stretch>
            <a:fillRect/>
          </a:stretch>
        </p:blipFill>
        <p:spPr>
          <a:xfrm>
            <a:off x="721638" y="1752481"/>
            <a:ext cx="6342102" cy="6342102"/>
          </a:xfrm>
          <a:prstGeom prst="rect">
            <a:avLst/>
          </a:prstGeom>
        </p:spPr>
      </p:pic>
      <p:sp>
        <p:nvSpPr>
          <p:cNvPr id="4" name="Text 1"/>
          <p:cNvSpPr/>
          <p:nvPr/>
        </p:nvSpPr>
        <p:spPr>
          <a:xfrm>
            <a:off x="7574280" y="1706047"/>
            <a:ext cx="6342102" cy="659844"/>
          </a:xfrm>
          <a:prstGeom prst="rect">
            <a:avLst/>
          </a:prstGeom>
          <a:noFill/>
          <a:ln/>
        </p:spPr>
        <p:txBody>
          <a:bodyPr wrap="square" lIns="0" tIns="0" rIns="0" bIns="0" rtlCol="0" anchor="t"/>
          <a:lstStyle/>
          <a:p>
            <a:pPr algn="l" indent="0" marL="0">
              <a:lnSpc>
                <a:spcPts val="2550"/>
              </a:lnSpc>
              <a:buNone/>
            </a:pPr>
            <a:r>
              <a:rPr lang="en-US" sz="1600" dirty="0">
                <a:solidFill>
                  <a:srgbClr val="C9C2C0"/>
                </a:solidFill>
                <a:latin typeface="Gelasio" pitchFamily="34" charset="0"/>
                <a:ea typeface="Gelasio" pitchFamily="34" charset="-122"/>
                <a:cs typeface="Gelasio" pitchFamily="34" charset="-120"/>
              </a:rPr>
              <a:t>In the realm of software development, Generative AI tools are proving indispensable. They can:</a:t>
            </a:r>
            <a:endParaRPr lang="en-US" sz="1600" dirty="0"/>
          </a:p>
        </p:txBody>
      </p:sp>
      <p:sp>
        <p:nvSpPr>
          <p:cNvPr id="5" name="Text 2"/>
          <p:cNvSpPr/>
          <p:nvPr/>
        </p:nvSpPr>
        <p:spPr>
          <a:xfrm>
            <a:off x="7574280" y="2551390"/>
            <a:ext cx="6342102" cy="329922"/>
          </a:xfrm>
          <a:prstGeom prst="rect">
            <a:avLst/>
          </a:prstGeom>
          <a:noFill/>
          <a:ln/>
        </p:spPr>
        <p:txBody>
          <a:bodyPr wrap="none" lIns="0" tIns="0" rIns="0" bIns="0" rtlCol="0" anchor="t"/>
          <a:lstStyle/>
          <a:p>
            <a:pPr algn="l" marL="342900" indent="-342900">
              <a:lnSpc>
                <a:spcPts val="2550"/>
              </a:lnSpc>
              <a:buSzPct val="100000"/>
              <a:buChar char="•"/>
            </a:pPr>
            <a:r>
              <a:rPr lang="en-US" sz="1600" dirty="0">
                <a:solidFill>
                  <a:srgbClr val="C9C2C0"/>
                </a:solidFill>
                <a:latin typeface="Gelasio" pitchFamily="34" charset="0"/>
                <a:ea typeface="Gelasio" pitchFamily="34" charset="-122"/>
                <a:cs typeface="Gelasio" pitchFamily="34" charset="-120"/>
              </a:rPr>
              <a:t>Generate initial code drafts from natural language prompts.</a:t>
            </a:r>
            <a:endParaRPr lang="en-US" sz="1600" dirty="0"/>
          </a:p>
        </p:txBody>
      </p:sp>
      <p:sp>
        <p:nvSpPr>
          <p:cNvPr id="6" name="Text 3"/>
          <p:cNvSpPr/>
          <p:nvPr/>
        </p:nvSpPr>
        <p:spPr>
          <a:xfrm>
            <a:off x="7574280" y="2953464"/>
            <a:ext cx="6342102" cy="329922"/>
          </a:xfrm>
          <a:prstGeom prst="rect">
            <a:avLst/>
          </a:prstGeom>
          <a:noFill/>
          <a:ln/>
        </p:spPr>
        <p:txBody>
          <a:bodyPr wrap="none" lIns="0" tIns="0" rIns="0" bIns="0" rtlCol="0" anchor="t"/>
          <a:lstStyle/>
          <a:p>
            <a:pPr algn="l" marL="342900" indent="-342900">
              <a:lnSpc>
                <a:spcPts val="2550"/>
              </a:lnSpc>
              <a:buSzPct val="100000"/>
              <a:buChar char="•"/>
            </a:pPr>
            <a:r>
              <a:rPr lang="en-US" sz="1600" dirty="0">
                <a:solidFill>
                  <a:srgbClr val="C9C2C0"/>
                </a:solidFill>
                <a:latin typeface="Gelasio" pitchFamily="34" charset="0"/>
                <a:ea typeface="Gelasio" pitchFamily="34" charset="-122"/>
                <a:cs typeface="Gelasio" pitchFamily="34" charset="-120"/>
              </a:rPr>
              <a:t>Translate code between different programming languages.</a:t>
            </a:r>
            <a:endParaRPr lang="en-US" sz="1600" dirty="0"/>
          </a:p>
        </p:txBody>
      </p:sp>
      <p:sp>
        <p:nvSpPr>
          <p:cNvPr id="7" name="Text 4"/>
          <p:cNvSpPr/>
          <p:nvPr/>
        </p:nvSpPr>
        <p:spPr>
          <a:xfrm>
            <a:off x="7574280" y="3355538"/>
            <a:ext cx="6342102" cy="659844"/>
          </a:xfrm>
          <a:prstGeom prst="rect">
            <a:avLst/>
          </a:prstGeom>
          <a:noFill/>
          <a:ln/>
        </p:spPr>
        <p:txBody>
          <a:bodyPr wrap="square" lIns="0" tIns="0" rIns="0" bIns="0" rtlCol="0" anchor="t"/>
          <a:lstStyle/>
          <a:p>
            <a:pPr algn="l" marL="342900" indent="-342900">
              <a:lnSpc>
                <a:spcPts val="2550"/>
              </a:lnSpc>
              <a:buSzPct val="100000"/>
              <a:buChar char="•"/>
            </a:pPr>
            <a:r>
              <a:rPr lang="en-US" sz="1600" dirty="0">
                <a:solidFill>
                  <a:srgbClr val="C9C2C0"/>
                </a:solidFill>
                <a:latin typeface="Gelasio" pitchFamily="34" charset="0"/>
                <a:ea typeface="Gelasio" pitchFamily="34" charset="-122"/>
                <a:cs typeface="Gelasio" pitchFamily="34" charset="-120"/>
              </a:rPr>
              <a:t>Create comprehensive test cases and automate debugging processes.</a:t>
            </a:r>
            <a:endParaRPr lang="en-US" sz="1600" dirty="0"/>
          </a:p>
        </p:txBody>
      </p:sp>
      <p:sp>
        <p:nvSpPr>
          <p:cNvPr id="8" name="Text 5"/>
          <p:cNvSpPr/>
          <p:nvPr/>
        </p:nvSpPr>
        <p:spPr>
          <a:xfrm>
            <a:off x="7574280" y="4200882"/>
            <a:ext cx="6342102" cy="1649611"/>
          </a:xfrm>
          <a:prstGeom prst="rect">
            <a:avLst/>
          </a:prstGeom>
          <a:noFill/>
          <a:ln/>
        </p:spPr>
        <p:txBody>
          <a:bodyPr wrap="square" lIns="0" tIns="0" rIns="0" bIns="0" rtlCol="0" anchor="t"/>
          <a:lstStyle/>
          <a:p>
            <a:pPr algn="l" indent="0" marL="0">
              <a:lnSpc>
                <a:spcPts val="2550"/>
              </a:lnSpc>
              <a:buNone/>
            </a:pPr>
            <a:r>
              <a:rPr lang="en-US" sz="1600" dirty="0">
                <a:solidFill>
                  <a:srgbClr val="C9C2C0"/>
                </a:solidFill>
                <a:latin typeface="Gelasio" pitchFamily="34" charset="0"/>
                <a:ea typeface="Gelasio" pitchFamily="34" charset="-122"/>
                <a:cs typeface="Gelasio" pitchFamily="34" charset="-120"/>
              </a:rPr>
              <a:t>This automation frees developers from repetitive, mundane tasks, allowing them to redirect their expertise towards innovation, complex problem-solving, and architectural design. The synergy between human engineers and AI leads to faster development cycles, higher code quality, and ultimately, more robust software solutions.</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33770" y="628174"/>
            <a:ext cx="6414254" cy="565904"/>
          </a:xfrm>
          <a:prstGeom prst="rect">
            <a:avLst/>
          </a:prstGeom>
          <a:noFill/>
          <a:ln/>
        </p:spPr>
        <p:txBody>
          <a:bodyPr wrap="none" lIns="0" tIns="0" rIns="0" bIns="0" rtlCol="0" anchor="t"/>
          <a:lstStyle/>
          <a:p>
            <a:pPr algn="l" indent="0" marL="0">
              <a:lnSpc>
                <a:spcPts val="4450"/>
              </a:lnSpc>
              <a:buNone/>
            </a:pPr>
            <a:r>
              <a:rPr lang="en-US" sz="3550" dirty="0">
                <a:solidFill>
                  <a:srgbClr val="D8B6A4"/>
                </a:solidFill>
                <a:latin typeface="Gelasio" pitchFamily="34" charset="0"/>
                <a:ea typeface="Gelasio" pitchFamily="34" charset="-122"/>
                <a:cs typeface="Gelasio" pitchFamily="34" charset="-120"/>
              </a:rPr>
              <a:t>Ethical and Practical Challenges</a:t>
            </a:r>
            <a:endParaRPr lang="en-US" sz="3550" dirty="0"/>
          </a:p>
        </p:txBody>
      </p:sp>
      <p:sp>
        <p:nvSpPr>
          <p:cNvPr id="3" name="Text 1"/>
          <p:cNvSpPr/>
          <p:nvPr/>
        </p:nvSpPr>
        <p:spPr>
          <a:xfrm>
            <a:off x="905351" y="1759982"/>
            <a:ext cx="13091279" cy="289679"/>
          </a:xfrm>
          <a:prstGeom prst="rect">
            <a:avLst/>
          </a:prstGeom>
          <a:noFill/>
          <a:ln/>
        </p:spPr>
        <p:txBody>
          <a:bodyPr wrap="none" lIns="0" tIns="0" rIns="0" bIns="0" rtlCol="0" anchor="t"/>
          <a:lstStyle/>
          <a:p>
            <a:pPr algn="l" indent="0" marL="0">
              <a:lnSpc>
                <a:spcPts val="2250"/>
              </a:lnSpc>
              <a:buNone/>
            </a:pPr>
            <a:r>
              <a:rPr lang="en-US" sz="1400" dirty="0">
                <a:solidFill>
                  <a:srgbClr val="C9C2C0"/>
                </a:solidFill>
                <a:latin typeface="Gelasio" pitchFamily="34" charset="0"/>
                <a:ea typeface="Gelasio" pitchFamily="34" charset="-122"/>
                <a:cs typeface="Gelasio" pitchFamily="34" charset="-120"/>
              </a:rPr>
              <a:t>As with any powerful technology, Generative AI presents its own set of challenges that demand careful consideration and proactive solutions.</a:t>
            </a:r>
            <a:endParaRPr lang="en-US" sz="1400" dirty="0"/>
          </a:p>
        </p:txBody>
      </p:sp>
      <p:sp>
        <p:nvSpPr>
          <p:cNvPr id="4" name="Shape 2"/>
          <p:cNvSpPr/>
          <p:nvPr/>
        </p:nvSpPr>
        <p:spPr>
          <a:xfrm>
            <a:off x="633770" y="1556266"/>
            <a:ext cx="22860" cy="697111"/>
          </a:xfrm>
          <a:prstGeom prst="rect">
            <a:avLst/>
          </a:prstGeom>
          <a:solidFill>
            <a:srgbClr val="C49F8C"/>
          </a:solidFill>
          <a:ln/>
        </p:spPr>
      </p:sp>
      <p:sp>
        <p:nvSpPr>
          <p:cNvPr id="5" name="Text 3"/>
          <p:cNvSpPr/>
          <p:nvPr/>
        </p:nvSpPr>
        <p:spPr>
          <a:xfrm>
            <a:off x="1222296" y="2457093"/>
            <a:ext cx="2263854" cy="282893"/>
          </a:xfrm>
          <a:prstGeom prst="rect">
            <a:avLst/>
          </a:prstGeom>
          <a:noFill/>
          <a:ln/>
        </p:spPr>
        <p:txBody>
          <a:bodyPr wrap="none" lIns="0" tIns="0" rIns="0" bIns="0" rtlCol="0" anchor="t"/>
          <a:lstStyle/>
          <a:p>
            <a:pPr algn="l" indent="0" marL="0">
              <a:lnSpc>
                <a:spcPts val="2200"/>
              </a:lnSpc>
              <a:buNone/>
            </a:pPr>
            <a:r>
              <a:rPr lang="en-US" sz="1750" dirty="0">
                <a:solidFill>
                  <a:srgbClr val="C9C2C0"/>
                </a:solidFill>
                <a:latin typeface="Gelasio" pitchFamily="34" charset="0"/>
                <a:ea typeface="Gelasio" pitchFamily="34" charset="-122"/>
                <a:cs typeface="Gelasio" pitchFamily="34" charset="-120"/>
              </a:rPr>
              <a:t>Bias in AI Outputs</a:t>
            </a:r>
            <a:endParaRPr lang="en-US" sz="1750" dirty="0"/>
          </a:p>
        </p:txBody>
      </p:sp>
      <p:sp>
        <p:nvSpPr>
          <p:cNvPr id="6" name="Text 4"/>
          <p:cNvSpPr/>
          <p:nvPr/>
        </p:nvSpPr>
        <p:spPr>
          <a:xfrm>
            <a:off x="1222296" y="2848570"/>
            <a:ext cx="12774335" cy="579358"/>
          </a:xfrm>
          <a:prstGeom prst="rect">
            <a:avLst/>
          </a:prstGeom>
          <a:noFill/>
          <a:ln/>
        </p:spPr>
        <p:txBody>
          <a:bodyPr wrap="square" lIns="0" tIns="0" rIns="0" bIns="0" rtlCol="0" anchor="t"/>
          <a:lstStyle/>
          <a:p>
            <a:pPr algn="l" indent="0" marL="0">
              <a:lnSpc>
                <a:spcPts val="2250"/>
              </a:lnSpc>
              <a:buNone/>
            </a:pPr>
            <a:r>
              <a:rPr lang="en-US" sz="1400" dirty="0">
                <a:solidFill>
                  <a:srgbClr val="C9C2C0"/>
                </a:solidFill>
                <a:latin typeface="Gelasio" pitchFamily="34" charset="0"/>
                <a:ea typeface="Gelasio" pitchFamily="34" charset="-122"/>
                <a:cs typeface="Gelasio" pitchFamily="34" charset="-120"/>
              </a:rPr>
              <a:t>AI models can inadvertently perpetuate biases present in their training data, leading to skewed or unfair results. Rigorous testing and diverse datasets are crucial.</a:t>
            </a:r>
            <a:endParaRPr lang="en-US" sz="1400" dirty="0"/>
          </a:p>
        </p:txBody>
      </p:sp>
      <p:sp>
        <p:nvSpPr>
          <p:cNvPr id="7" name="Text 5"/>
          <p:cNvSpPr/>
          <p:nvPr/>
        </p:nvSpPr>
        <p:spPr>
          <a:xfrm>
            <a:off x="1222296" y="3790117"/>
            <a:ext cx="2263854" cy="282893"/>
          </a:xfrm>
          <a:prstGeom prst="rect">
            <a:avLst/>
          </a:prstGeom>
          <a:noFill/>
          <a:ln/>
        </p:spPr>
        <p:txBody>
          <a:bodyPr wrap="none" lIns="0" tIns="0" rIns="0" bIns="0" rtlCol="0" anchor="t"/>
          <a:lstStyle/>
          <a:p>
            <a:pPr algn="l" indent="0" marL="0">
              <a:lnSpc>
                <a:spcPts val="2200"/>
              </a:lnSpc>
              <a:buNone/>
            </a:pPr>
            <a:r>
              <a:rPr lang="en-US" sz="1750" dirty="0">
                <a:solidFill>
                  <a:srgbClr val="C9C2C0"/>
                </a:solidFill>
                <a:latin typeface="Gelasio" pitchFamily="34" charset="0"/>
                <a:ea typeface="Gelasio" pitchFamily="34" charset="-122"/>
                <a:cs typeface="Gelasio" pitchFamily="34" charset="-120"/>
              </a:rPr>
              <a:t>Data Privacy Concerns</a:t>
            </a:r>
            <a:endParaRPr lang="en-US" sz="1750" dirty="0"/>
          </a:p>
        </p:txBody>
      </p:sp>
      <p:sp>
        <p:nvSpPr>
          <p:cNvPr id="8" name="Text 6"/>
          <p:cNvSpPr/>
          <p:nvPr/>
        </p:nvSpPr>
        <p:spPr>
          <a:xfrm>
            <a:off x="1222296" y="4181594"/>
            <a:ext cx="12774335" cy="289679"/>
          </a:xfrm>
          <a:prstGeom prst="rect">
            <a:avLst/>
          </a:prstGeom>
          <a:noFill/>
          <a:ln/>
        </p:spPr>
        <p:txBody>
          <a:bodyPr wrap="none" lIns="0" tIns="0" rIns="0" bIns="0" rtlCol="0" anchor="t"/>
          <a:lstStyle/>
          <a:p>
            <a:pPr algn="l" indent="0" marL="0">
              <a:lnSpc>
                <a:spcPts val="2250"/>
              </a:lnSpc>
              <a:buNone/>
            </a:pPr>
            <a:r>
              <a:rPr lang="en-US" sz="1400" dirty="0">
                <a:solidFill>
                  <a:srgbClr val="C9C2C0"/>
                </a:solidFill>
                <a:latin typeface="Gelasio" pitchFamily="34" charset="0"/>
                <a:ea typeface="Gelasio" pitchFamily="34" charset="-122"/>
                <a:cs typeface="Gelasio" pitchFamily="34" charset="-120"/>
              </a:rPr>
              <a:t>The vast amounts of data required for training raise questions about privacy, consent, and the potential for misuse of sensitive information.</a:t>
            </a:r>
            <a:endParaRPr lang="en-US" sz="1400" dirty="0"/>
          </a:p>
        </p:txBody>
      </p:sp>
      <p:sp>
        <p:nvSpPr>
          <p:cNvPr id="9" name="Text 7"/>
          <p:cNvSpPr/>
          <p:nvPr/>
        </p:nvSpPr>
        <p:spPr>
          <a:xfrm>
            <a:off x="1222296" y="4833461"/>
            <a:ext cx="2578894" cy="282893"/>
          </a:xfrm>
          <a:prstGeom prst="rect">
            <a:avLst/>
          </a:prstGeom>
          <a:noFill/>
          <a:ln/>
        </p:spPr>
        <p:txBody>
          <a:bodyPr wrap="none" lIns="0" tIns="0" rIns="0" bIns="0" rtlCol="0" anchor="t"/>
          <a:lstStyle/>
          <a:p>
            <a:pPr algn="l" indent="0" marL="0">
              <a:lnSpc>
                <a:spcPts val="2200"/>
              </a:lnSpc>
              <a:buNone/>
            </a:pPr>
            <a:r>
              <a:rPr lang="en-US" sz="1750" dirty="0">
                <a:solidFill>
                  <a:srgbClr val="C9C2C0"/>
                </a:solidFill>
                <a:latin typeface="Gelasio" pitchFamily="34" charset="0"/>
                <a:ea typeface="Gelasio" pitchFamily="34" charset="-122"/>
                <a:cs typeface="Gelasio" pitchFamily="34" charset="-120"/>
              </a:rPr>
              <a:t>Academic Integrity Issues</a:t>
            </a:r>
            <a:endParaRPr lang="en-US" sz="1750" dirty="0"/>
          </a:p>
        </p:txBody>
      </p:sp>
      <p:sp>
        <p:nvSpPr>
          <p:cNvPr id="10" name="Text 8"/>
          <p:cNvSpPr/>
          <p:nvPr/>
        </p:nvSpPr>
        <p:spPr>
          <a:xfrm>
            <a:off x="1222296" y="5224939"/>
            <a:ext cx="12774335" cy="289679"/>
          </a:xfrm>
          <a:prstGeom prst="rect">
            <a:avLst/>
          </a:prstGeom>
          <a:noFill/>
          <a:ln/>
        </p:spPr>
        <p:txBody>
          <a:bodyPr wrap="none" lIns="0" tIns="0" rIns="0" bIns="0" rtlCol="0" anchor="t"/>
          <a:lstStyle/>
          <a:p>
            <a:pPr algn="l" indent="0" marL="0">
              <a:lnSpc>
                <a:spcPts val="2250"/>
              </a:lnSpc>
              <a:buNone/>
            </a:pPr>
            <a:r>
              <a:rPr lang="en-US" sz="1400" dirty="0">
                <a:solidFill>
                  <a:srgbClr val="C9C2C0"/>
                </a:solidFill>
                <a:latin typeface="Gelasio" pitchFamily="34" charset="0"/>
                <a:ea typeface="Gelasio" pitchFamily="34" charset="-122"/>
                <a:cs typeface="Gelasio" pitchFamily="34" charset="-120"/>
              </a:rPr>
              <a:t>The ability to generate human-like text poses challenges for academic assessment and originality, necessitating new educational approaches.</a:t>
            </a:r>
            <a:endParaRPr lang="en-US" sz="1400" dirty="0"/>
          </a:p>
        </p:txBody>
      </p:sp>
      <p:sp>
        <p:nvSpPr>
          <p:cNvPr id="11" name="Text 9"/>
          <p:cNvSpPr/>
          <p:nvPr/>
        </p:nvSpPr>
        <p:spPr>
          <a:xfrm>
            <a:off x="1222296" y="5876806"/>
            <a:ext cx="3261479" cy="282893"/>
          </a:xfrm>
          <a:prstGeom prst="rect">
            <a:avLst/>
          </a:prstGeom>
          <a:noFill/>
          <a:ln/>
        </p:spPr>
        <p:txBody>
          <a:bodyPr wrap="none" lIns="0" tIns="0" rIns="0" bIns="0" rtlCol="0" anchor="t"/>
          <a:lstStyle/>
          <a:p>
            <a:pPr algn="l" indent="0" marL="0">
              <a:lnSpc>
                <a:spcPts val="2200"/>
              </a:lnSpc>
              <a:buNone/>
            </a:pPr>
            <a:r>
              <a:rPr lang="en-US" sz="1750" dirty="0">
                <a:solidFill>
                  <a:srgbClr val="C9C2C0"/>
                </a:solidFill>
                <a:latin typeface="Gelasio" pitchFamily="34" charset="0"/>
                <a:ea typeface="Gelasio" pitchFamily="34" charset="-122"/>
                <a:cs typeface="Gelasio" pitchFamily="34" charset="-120"/>
              </a:rPr>
              <a:t>Importance of Human Oversight</a:t>
            </a:r>
            <a:endParaRPr lang="en-US" sz="1750" dirty="0"/>
          </a:p>
        </p:txBody>
      </p:sp>
      <p:sp>
        <p:nvSpPr>
          <p:cNvPr id="12" name="Text 10"/>
          <p:cNvSpPr/>
          <p:nvPr/>
        </p:nvSpPr>
        <p:spPr>
          <a:xfrm>
            <a:off x="1222296" y="6268283"/>
            <a:ext cx="12774335" cy="289679"/>
          </a:xfrm>
          <a:prstGeom prst="rect">
            <a:avLst/>
          </a:prstGeom>
          <a:noFill/>
          <a:ln/>
        </p:spPr>
        <p:txBody>
          <a:bodyPr wrap="none" lIns="0" tIns="0" rIns="0" bIns="0" rtlCol="0" anchor="t"/>
          <a:lstStyle/>
          <a:p>
            <a:pPr algn="l" indent="0" marL="0">
              <a:lnSpc>
                <a:spcPts val="2250"/>
              </a:lnSpc>
              <a:buNone/>
            </a:pPr>
            <a:r>
              <a:rPr lang="en-US" sz="1400" dirty="0">
                <a:solidFill>
                  <a:srgbClr val="C9C2C0"/>
                </a:solidFill>
                <a:latin typeface="Gelasio" pitchFamily="34" charset="0"/>
                <a:ea typeface="Gelasio" pitchFamily="34" charset="-122"/>
                <a:cs typeface="Gelasio" pitchFamily="34" charset="-120"/>
              </a:rPr>
              <a:t>AI should be viewed as a powerful collaborator, not a replacement. Human critical thinking, ethical judgment, and creative direction remain paramount.</a:t>
            </a:r>
            <a:endParaRPr lang="en-US" sz="1400" dirty="0"/>
          </a:p>
        </p:txBody>
      </p:sp>
      <p:sp>
        <p:nvSpPr>
          <p:cNvPr id="13" name="Text 11"/>
          <p:cNvSpPr/>
          <p:nvPr/>
        </p:nvSpPr>
        <p:spPr>
          <a:xfrm>
            <a:off x="1222296" y="6920151"/>
            <a:ext cx="2497455" cy="282893"/>
          </a:xfrm>
          <a:prstGeom prst="rect">
            <a:avLst/>
          </a:prstGeom>
          <a:noFill/>
          <a:ln/>
        </p:spPr>
        <p:txBody>
          <a:bodyPr wrap="none" lIns="0" tIns="0" rIns="0" bIns="0" rtlCol="0" anchor="t"/>
          <a:lstStyle/>
          <a:p>
            <a:pPr algn="l" indent="0" marL="0">
              <a:lnSpc>
                <a:spcPts val="2200"/>
              </a:lnSpc>
              <a:buNone/>
            </a:pPr>
            <a:r>
              <a:rPr lang="en-US" sz="1750" dirty="0">
                <a:solidFill>
                  <a:srgbClr val="C9C2C0"/>
                </a:solidFill>
                <a:latin typeface="Gelasio" pitchFamily="34" charset="0"/>
                <a:ea typeface="Gelasio" pitchFamily="34" charset="-122"/>
                <a:cs typeface="Gelasio" pitchFamily="34" charset="-120"/>
              </a:rPr>
              <a:t>Responsible AI Adoption</a:t>
            </a:r>
            <a:endParaRPr lang="en-US" sz="1750" dirty="0"/>
          </a:p>
        </p:txBody>
      </p:sp>
      <p:sp>
        <p:nvSpPr>
          <p:cNvPr id="14" name="Text 12"/>
          <p:cNvSpPr/>
          <p:nvPr/>
        </p:nvSpPr>
        <p:spPr>
          <a:xfrm>
            <a:off x="1222296" y="7311628"/>
            <a:ext cx="12774335" cy="289679"/>
          </a:xfrm>
          <a:prstGeom prst="rect">
            <a:avLst/>
          </a:prstGeom>
          <a:noFill/>
          <a:ln/>
        </p:spPr>
        <p:txBody>
          <a:bodyPr wrap="none" lIns="0" tIns="0" rIns="0" bIns="0" rtlCol="0" anchor="t"/>
          <a:lstStyle/>
          <a:p>
            <a:pPr algn="l" indent="0" marL="0">
              <a:lnSpc>
                <a:spcPts val="2250"/>
              </a:lnSpc>
              <a:buNone/>
            </a:pPr>
            <a:r>
              <a:rPr lang="en-US" sz="1400" dirty="0">
                <a:solidFill>
                  <a:srgbClr val="C9C2C0"/>
                </a:solidFill>
                <a:latin typeface="Gelasio" pitchFamily="34" charset="0"/>
                <a:ea typeface="Gelasio" pitchFamily="34" charset="-122"/>
                <a:cs typeface="Gelasio" pitchFamily="34" charset="-120"/>
              </a:rPr>
              <a:t>Transparent governance frameworks, clear ethical guidelines, and continuous education are vital for the responsible development and deployment of GenAI.</a:t>
            </a:r>
            <a:endParaRPr lang="en-US" sz="1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43057" y="620316"/>
            <a:ext cx="4593431" cy="574119"/>
          </a:xfrm>
          <a:prstGeom prst="rect">
            <a:avLst/>
          </a:prstGeom>
          <a:noFill/>
          <a:ln/>
        </p:spPr>
        <p:txBody>
          <a:bodyPr wrap="none" lIns="0" tIns="0" rIns="0" bIns="0" rtlCol="0" anchor="t"/>
          <a:lstStyle/>
          <a:p>
            <a:pPr algn="l" indent="0" marL="0">
              <a:lnSpc>
                <a:spcPts val="4500"/>
              </a:lnSpc>
              <a:buNone/>
            </a:pPr>
            <a:r>
              <a:rPr lang="en-US" sz="3600" dirty="0">
                <a:solidFill>
                  <a:srgbClr val="D8B6A4"/>
                </a:solidFill>
                <a:latin typeface="Gelasio" pitchFamily="34" charset="0"/>
                <a:ea typeface="Gelasio" pitchFamily="34" charset="-122"/>
                <a:cs typeface="Gelasio" pitchFamily="34" charset="-120"/>
              </a:rPr>
              <a:t>The Future Landscape</a:t>
            </a:r>
            <a:endParaRPr lang="en-US" sz="3600" dirty="0"/>
          </a:p>
        </p:txBody>
      </p:sp>
      <p:sp>
        <p:nvSpPr>
          <p:cNvPr id="3" name="Text 1"/>
          <p:cNvSpPr/>
          <p:nvPr/>
        </p:nvSpPr>
        <p:spPr>
          <a:xfrm>
            <a:off x="643057" y="1561862"/>
            <a:ext cx="13344287" cy="293846"/>
          </a:xfrm>
          <a:prstGeom prst="rect">
            <a:avLst/>
          </a:prstGeom>
          <a:noFill/>
          <a:ln/>
        </p:spPr>
        <p:txBody>
          <a:bodyPr wrap="none" lIns="0" tIns="0" rIns="0" bIns="0" rtlCol="0" anchor="t"/>
          <a:lstStyle/>
          <a:p>
            <a:pPr algn="l" indent="0" marL="0">
              <a:lnSpc>
                <a:spcPts val="2300"/>
              </a:lnSpc>
              <a:buNone/>
            </a:pPr>
            <a:r>
              <a:rPr lang="en-US" sz="1400" dirty="0">
                <a:solidFill>
                  <a:srgbClr val="C9C2C0"/>
                </a:solidFill>
                <a:latin typeface="Gelasio" pitchFamily="34" charset="0"/>
                <a:ea typeface="Gelasio" pitchFamily="34" charset="-122"/>
                <a:cs typeface="Gelasio" pitchFamily="34" charset="-120"/>
              </a:rPr>
              <a:t>The trajectory of Generative AI points towards pervasive integration across all facets of business and creative endeavours.</a:t>
            </a:r>
            <a:endParaRPr lang="en-US" sz="1400" dirty="0"/>
          </a:p>
        </p:txBody>
      </p:sp>
      <p:pic>
        <p:nvPicPr>
          <p:cNvPr id="4" name="Image 0" descr="preencoded.png">    </p:cNvPr>
          <p:cNvPicPr>
            <a:picLocks noChangeAspect="1"/>
          </p:cNvPicPr>
          <p:nvPr/>
        </p:nvPicPr>
        <p:blipFill>
          <a:blip r:embed="rId1"/>
          <a:stretch>
            <a:fillRect/>
          </a:stretch>
        </p:blipFill>
        <p:spPr>
          <a:xfrm>
            <a:off x="3153370" y="2062401"/>
            <a:ext cx="1651278" cy="1352312"/>
          </a:xfrm>
          <a:prstGeom prst="rect">
            <a:avLst/>
          </a:prstGeom>
        </p:spPr>
      </p:pic>
      <p:sp>
        <p:nvSpPr>
          <p:cNvPr id="5" name="Text 2"/>
          <p:cNvSpPr/>
          <p:nvPr/>
        </p:nvSpPr>
        <p:spPr>
          <a:xfrm>
            <a:off x="3849767" y="2752368"/>
            <a:ext cx="258366" cy="322898"/>
          </a:xfrm>
          <a:prstGeom prst="rect">
            <a:avLst/>
          </a:prstGeom>
          <a:noFill/>
          <a:ln/>
        </p:spPr>
        <p:txBody>
          <a:bodyPr wrap="none" lIns="0" tIns="0" rIns="0" bIns="0" rtlCol="0" anchor="t"/>
          <a:lstStyle/>
          <a:p>
            <a:pPr algn="ctr" indent="0" marL="0">
              <a:lnSpc>
                <a:spcPts val="3250"/>
              </a:lnSpc>
              <a:buNone/>
            </a:pPr>
            <a:r>
              <a:rPr lang="en-US" sz="2000" dirty="0">
                <a:solidFill>
                  <a:srgbClr val="C9C2C0"/>
                </a:solidFill>
                <a:latin typeface="Gelasio" pitchFamily="34" charset="0"/>
                <a:ea typeface="Gelasio" pitchFamily="34" charset="-122"/>
                <a:cs typeface="Gelasio" pitchFamily="34" charset="-120"/>
              </a:rPr>
              <a:t>1</a:t>
            </a:r>
            <a:endParaRPr lang="en-US" sz="2000" dirty="0"/>
          </a:p>
        </p:txBody>
      </p:sp>
      <p:sp>
        <p:nvSpPr>
          <p:cNvPr id="6" name="Text 3"/>
          <p:cNvSpPr/>
          <p:nvPr/>
        </p:nvSpPr>
        <p:spPr>
          <a:xfrm>
            <a:off x="4988362" y="2246114"/>
            <a:ext cx="3045262" cy="287060"/>
          </a:xfrm>
          <a:prstGeom prst="rect">
            <a:avLst/>
          </a:prstGeom>
          <a:noFill/>
          <a:ln/>
        </p:spPr>
        <p:txBody>
          <a:bodyPr wrap="none" lIns="0" tIns="0" rIns="0" bIns="0" rtlCol="0" anchor="t"/>
          <a:lstStyle/>
          <a:p>
            <a:pPr algn="l" indent="0" marL="0">
              <a:lnSpc>
                <a:spcPts val="2250"/>
              </a:lnSpc>
              <a:buNone/>
            </a:pPr>
            <a:r>
              <a:rPr lang="en-US" sz="1800" dirty="0">
                <a:solidFill>
                  <a:srgbClr val="C9C2C0"/>
                </a:solidFill>
                <a:latin typeface="Gelasio" pitchFamily="34" charset="0"/>
                <a:ea typeface="Gelasio" pitchFamily="34" charset="-122"/>
                <a:cs typeface="Gelasio" pitchFamily="34" charset="-120"/>
              </a:rPr>
              <a:t>Augmented Human Creativity</a:t>
            </a:r>
            <a:endParaRPr lang="en-US" sz="1800" dirty="0"/>
          </a:p>
        </p:txBody>
      </p:sp>
      <p:sp>
        <p:nvSpPr>
          <p:cNvPr id="7" name="Text 4"/>
          <p:cNvSpPr/>
          <p:nvPr/>
        </p:nvSpPr>
        <p:spPr>
          <a:xfrm>
            <a:off x="4988362" y="2643307"/>
            <a:ext cx="8815268" cy="587693"/>
          </a:xfrm>
          <a:prstGeom prst="rect">
            <a:avLst/>
          </a:prstGeom>
          <a:noFill/>
          <a:ln/>
        </p:spPr>
        <p:txBody>
          <a:bodyPr wrap="square" lIns="0" tIns="0" rIns="0" bIns="0" rtlCol="0" anchor="t"/>
          <a:lstStyle/>
          <a:p>
            <a:pPr algn="l" indent="0" marL="0">
              <a:lnSpc>
                <a:spcPts val="2300"/>
              </a:lnSpc>
              <a:buNone/>
            </a:pPr>
            <a:r>
              <a:rPr lang="en-US" sz="1400" dirty="0">
                <a:solidFill>
                  <a:srgbClr val="C9C2C0"/>
                </a:solidFill>
                <a:latin typeface="Gelasio" pitchFamily="34" charset="0"/>
                <a:ea typeface="Gelasio" pitchFamily="34" charset="-122"/>
                <a:cs typeface="Gelasio" pitchFamily="34" charset="-120"/>
              </a:rPr>
              <a:t>AI will increasingly act as a creative partner, enhancing human capabilities and accelerating artistic and intellectual output.</a:t>
            </a:r>
            <a:endParaRPr lang="en-US" sz="1400" dirty="0"/>
          </a:p>
        </p:txBody>
      </p:sp>
      <p:sp>
        <p:nvSpPr>
          <p:cNvPr id="8" name="Shape 5"/>
          <p:cNvSpPr/>
          <p:nvPr/>
        </p:nvSpPr>
        <p:spPr>
          <a:xfrm>
            <a:off x="4850487" y="3428048"/>
            <a:ext cx="9091017" cy="11430"/>
          </a:xfrm>
          <a:prstGeom prst="roundRect">
            <a:avLst>
              <a:gd name="adj" fmla="val 241125"/>
            </a:avLst>
          </a:prstGeom>
          <a:solidFill>
            <a:srgbClr val="504D4C"/>
          </a:solidFill>
          <a:ln/>
        </p:spPr>
      </p:sp>
      <p:pic>
        <p:nvPicPr>
          <p:cNvPr id="9" name="Image 1" descr="preencoded.png">    </p:cNvPr>
          <p:cNvPicPr>
            <a:picLocks noChangeAspect="1"/>
          </p:cNvPicPr>
          <p:nvPr/>
        </p:nvPicPr>
        <p:blipFill>
          <a:blip r:embed="rId2"/>
          <a:stretch>
            <a:fillRect/>
          </a:stretch>
        </p:blipFill>
        <p:spPr>
          <a:xfrm>
            <a:off x="2327672" y="3460552"/>
            <a:ext cx="3302675" cy="1352312"/>
          </a:xfrm>
          <a:prstGeom prst="rect">
            <a:avLst/>
          </a:prstGeom>
        </p:spPr>
      </p:pic>
      <p:sp>
        <p:nvSpPr>
          <p:cNvPr id="10" name="Text 6"/>
          <p:cNvSpPr/>
          <p:nvPr/>
        </p:nvSpPr>
        <p:spPr>
          <a:xfrm>
            <a:off x="3849767" y="3975259"/>
            <a:ext cx="258366" cy="322898"/>
          </a:xfrm>
          <a:prstGeom prst="rect">
            <a:avLst/>
          </a:prstGeom>
          <a:noFill/>
          <a:ln/>
        </p:spPr>
        <p:txBody>
          <a:bodyPr wrap="none" lIns="0" tIns="0" rIns="0" bIns="0" rtlCol="0" anchor="t"/>
          <a:lstStyle/>
          <a:p>
            <a:pPr algn="ctr" indent="0" marL="0">
              <a:lnSpc>
                <a:spcPts val="3250"/>
              </a:lnSpc>
              <a:buNone/>
            </a:pPr>
            <a:r>
              <a:rPr lang="en-US" sz="2000" dirty="0">
                <a:solidFill>
                  <a:srgbClr val="C9C2C0"/>
                </a:solidFill>
                <a:latin typeface="Gelasio" pitchFamily="34" charset="0"/>
                <a:ea typeface="Gelasio" pitchFamily="34" charset="-122"/>
                <a:cs typeface="Gelasio" pitchFamily="34" charset="-120"/>
              </a:rPr>
              <a:t>2</a:t>
            </a:r>
            <a:endParaRPr lang="en-US" sz="2000" dirty="0"/>
          </a:p>
        </p:txBody>
      </p:sp>
      <p:sp>
        <p:nvSpPr>
          <p:cNvPr id="11" name="Text 7"/>
          <p:cNvSpPr/>
          <p:nvPr/>
        </p:nvSpPr>
        <p:spPr>
          <a:xfrm>
            <a:off x="5814060" y="3644265"/>
            <a:ext cx="2972157" cy="287060"/>
          </a:xfrm>
          <a:prstGeom prst="rect">
            <a:avLst/>
          </a:prstGeom>
          <a:noFill/>
          <a:ln/>
        </p:spPr>
        <p:txBody>
          <a:bodyPr wrap="none" lIns="0" tIns="0" rIns="0" bIns="0" rtlCol="0" anchor="t"/>
          <a:lstStyle/>
          <a:p>
            <a:pPr algn="l" indent="0" marL="0">
              <a:lnSpc>
                <a:spcPts val="2250"/>
              </a:lnSpc>
              <a:buNone/>
            </a:pPr>
            <a:r>
              <a:rPr lang="en-US" sz="1800" dirty="0">
                <a:solidFill>
                  <a:srgbClr val="C9C2C0"/>
                </a:solidFill>
                <a:latin typeface="Gelasio" pitchFamily="34" charset="0"/>
                <a:ea typeface="Gelasio" pitchFamily="34" charset="-122"/>
                <a:cs typeface="Gelasio" pitchFamily="34" charset="-120"/>
              </a:rPr>
              <a:t>Dynamic Content Generation</a:t>
            </a:r>
            <a:endParaRPr lang="en-US" sz="1800" dirty="0"/>
          </a:p>
        </p:txBody>
      </p:sp>
      <p:sp>
        <p:nvSpPr>
          <p:cNvPr id="12" name="Text 8"/>
          <p:cNvSpPr/>
          <p:nvPr/>
        </p:nvSpPr>
        <p:spPr>
          <a:xfrm>
            <a:off x="5814060" y="4041458"/>
            <a:ext cx="7989570" cy="587693"/>
          </a:xfrm>
          <a:prstGeom prst="rect">
            <a:avLst/>
          </a:prstGeom>
          <a:noFill/>
          <a:ln/>
        </p:spPr>
        <p:txBody>
          <a:bodyPr wrap="square" lIns="0" tIns="0" rIns="0" bIns="0" rtlCol="0" anchor="t"/>
          <a:lstStyle/>
          <a:p>
            <a:pPr algn="l" indent="0" marL="0">
              <a:lnSpc>
                <a:spcPts val="2300"/>
              </a:lnSpc>
              <a:buNone/>
            </a:pPr>
            <a:r>
              <a:rPr lang="en-US" sz="1400" dirty="0">
                <a:solidFill>
                  <a:srgbClr val="C9C2C0"/>
                </a:solidFill>
                <a:latin typeface="Gelasio" pitchFamily="34" charset="0"/>
                <a:ea typeface="Gelasio" pitchFamily="34" charset="-122"/>
                <a:cs typeface="Gelasio" pitchFamily="34" charset="-120"/>
              </a:rPr>
              <a:t>Expect real-time, on-demand creation of adaptive content, from personalised marketing materials to interactive learning experiences.</a:t>
            </a:r>
            <a:endParaRPr lang="en-US" sz="1400" dirty="0"/>
          </a:p>
        </p:txBody>
      </p:sp>
      <p:sp>
        <p:nvSpPr>
          <p:cNvPr id="13" name="Shape 9"/>
          <p:cNvSpPr/>
          <p:nvPr/>
        </p:nvSpPr>
        <p:spPr>
          <a:xfrm>
            <a:off x="5676186" y="4826198"/>
            <a:ext cx="8265319" cy="11430"/>
          </a:xfrm>
          <a:prstGeom prst="roundRect">
            <a:avLst>
              <a:gd name="adj" fmla="val 241125"/>
            </a:avLst>
          </a:prstGeom>
          <a:solidFill>
            <a:srgbClr val="504D4C"/>
          </a:solidFill>
          <a:ln/>
        </p:spPr>
      </p:sp>
      <p:pic>
        <p:nvPicPr>
          <p:cNvPr id="14" name="Image 2" descr="preencoded.png">    </p:cNvPr>
          <p:cNvPicPr>
            <a:picLocks noChangeAspect="1"/>
          </p:cNvPicPr>
          <p:nvPr/>
        </p:nvPicPr>
        <p:blipFill>
          <a:blip r:embed="rId3"/>
          <a:stretch>
            <a:fillRect/>
          </a:stretch>
        </p:blipFill>
        <p:spPr>
          <a:xfrm>
            <a:off x="1502093" y="4858703"/>
            <a:ext cx="4953953" cy="1352312"/>
          </a:xfrm>
          <a:prstGeom prst="rect">
            <a:avLst/>
          </a:prstGeom>
        </p:spPr>
      </p:pic>
      <p:sp>
        <p:nvSpPr>
          <p:cNvPr id="15" name="Text 10"/>
          <p:cNvSpPr/>
          <p:nvPr/>
        </p:nvSpPr>
        <p:spPr>
          <a:xfrm>
            <a:off x="3849767" y="5373410"/>
            <a:ext cx="258366" cy="322898"/>
          </a:xfrm>
          <a:prstGeom prst="rect">
            <a:avLst/>
          </a:prstGeom>
          <a:noFill/>
          <a:ln/>
        </p:spPr>
        <p:txBody>
          <a:bodyPr wrap="none" lIns="0" tIns="0" rIns="0" bIns="0" rtlCol="0" anchor="t"/>
          <a:lstStyle/>
          <a:p>
            <a:pPr algn="ctr" indent="0" marL="0">
              <a:lnSpc>
                <a:spcPts val="3250"/>
              </a:lnSpc>
              <a:buNone/>
            </a:pPr>
            <a:r>
              <a:rPr lang="en-US" sz="2000" dirty="0">
                <a:solidFill>
                  <a:srgbClr val="C9C2C0"/>
                </a:solidFill>
                <a:latin typeface="Gelasio" pitchFamily="34" charset="0"/>
                <a:ea typeface="Gelasio" pitchFamily="34" charset="-122"/>
                <a:cs typeface="Gelasio" pitchFamily="34" charset="-120"/>
              </a:rPr>
              <a:t>3</a:t>
            </a:r>
            <a:endParaRPr lang="en-US" sz="2000" dirty="0"/>
          </a:p>
        </p:txBody>
      </p:sp>
      <p:sp>
        <p:nvSpPr>
          <p:cNvPr id="16" name="Text 11"/>
          <p:cNvSpPr/>
          <p:nvPr/>
        </p:nvSpPr>
        <p:spPr>
          <a:xfrm>
            <a:off x="6639758" y="5042416"/>
            <a:ext cx="2334578" cy="287060"/>
          </a:xfrm>
          <a:prstGeom prst="rect">
            <a:avLst/>
          </a:prstGeom>
          <a:noFill/>
          <a:ln/>
        </p:spPr>
        <p:txBody>
          <a:bodyPr wrap="none" lIns="0" tIns="0" rIns="0" bIns="0" rtlCol="0" anchor="t"/>
          <a:lstStyle/>
          <a:p>
            <a:pPr algn="l" indent="0" marL="0">
              <a:lnSpc>
                <a:spcPts val="2250"/>
              </a:lnSpc>
              <a:buNone/>
            </a:pPr>
            <a:r>
              <a:rPr lang="en-US" sz="1800" dirty="0">
                <a:solidFill>
                  <a:srgbClr val="C9C2C0"/>
                </a:solidFill>
                <a:latin typeface="Gelasio" pitchFamily="34" charset="0"/>
                <a:ea typeface="Gelasio" pitchFamily="34" charset="-122"/>
                <a:cs typeface="Gelasio" pitchFamily="34" charset="-120"/>
              </a:rPr>
              <a:t>Ubiquitous Integration</a:t>
            </a:r>
            <a:endParaRPr lang="en-US" sz="1800" dirty="0"/>
          </a:p>
        </p:txBody>
      </p:sp>
      <p:sp>
        <p:nvSpPr>
          <p:cNvPr id="17" name="Text 12"/>
          <p:cNvSpPr/>
          <p:nvPr/>
        </p:nvSpPr>
        <p:spPr>
          <a:xfrm>
            <a:off x="6639758" y="5439608"/>
            <a:ext cx="7163872" cy="587693"/>
          </a:xfrm>
          <a:prstGeom prst="rect">
            <a:avLst/>
          </a:prstGeom>
          <a:noFill/>
          <a:ln/>
        </p:spPr>
        <p:txBody>
          <a:bodyPr wrap="square" lIns="0" tIns="0" rIns="0" bIns="0" rtlCol="0" anchor="t"/>
          <a:lstStyle/>
          <a:p>
            <a:pPr algn="l" indent="0" marL="0">
              <a:lnSpc>
                <a:spcPts val="2300"/>
              </a:lnSpc>
              <a:buNone/>
            </a:pPr>
            <a:r>
              <a:rPr lang="en-US" sz="1400" dirty="0">
                <a:solidFill>
                  <a:srgbClr val="C9C2C0"/>
                </a:solidFill>
                <a:latin typeface="Gelasio" pitchFamily="34" charset="0"/>
                <a:ea typeface="Gelasio" pitchFamily="34" charset="-122"/>
                <a:cs typeface="Gelasio" pitchFamily="34" charset="-120"/>
              </a:rPr>
              <a:t>GenAI will become an invisible layer powering everyday tools and processes, from software interfaces to decision-making systems.</a:t>
            </a:r>
            <a:endParaRPr lang="en-US" sz="1400" dirty="0"/>
          </a:p>
        </p:txBody>
      </p:sp>
      <p:sp>
        <p:nvSpPr>
          <p:cNvPr id="18" name="Shape 13"/>
          <p:cNvSpPr/>
          <p:nvPr/>
        </p:nvSpPr>
        <p:spPr>
          <a:xfrm>
            <a:off x="6501884" y="6224349"/>
            <a:ext cx="7439620" cy="11430"/>
          </a:xfrm>
          <a:prstGeom prst="roundRect">
            <a:avLst>
              <a:gd name="adj" fmla="val 241125"/>
            </a:avLst>
          </a:prstGeom>
          <a:solidFill>
            <a:srgbClr val="504D4C"/>
          </a:solidFill>
          <a:ln/>
        </p:spPr>
      </p:sp>
      <p:pic>
        <p:nvPicPr>
          <p:cNvPr id="19" name="Image 3" descr="preencoded.png">    </p:cNvPr>
          <p:cNvPicPr>
            <a:picLocks noChangeAspect="1"/>
          </p:cNvPicPr>
          <p:nvPr/>
        </p:nvPicPr>
        <p:blipFill>
          <a:blip r:embed="rId4"/>
          <a:stretch>
            <a:fillRect/>
          </a:stretch>
        </p:blipFill>
        <p:spPr>
          <a:xfrm>
            <a:off x="676394" y="6256853"/>
            <a:ext cx="6605349" cy="1352312"/>
          </a:xfrm>
          <a:prstGeom prst="rect">
            <a:avLst/>
          </a:prstGeom>
        </p:spPr>
      </p:pic>
      <p:sp>
        <p:nvSpPr>
          <p:cNvPr id="20" name="Text 14"/>
          <p:cNvSpPr/>
          <p:nvPr/>
        </p:nvSpPr>
        <p:spPr>
          <a:xfrm>
            <a:off x="3849767" y="6771561"/>
            <a:ext cx="258366" cy="322898"/>
          </a:xfrm>
          <a:prstGeom prst="rect">
            <a:avLst/>
          </a:prstGeom>
          <a:noFill/>
          <a:ln/>
        </p:spPr>
        <p:txBody>
          <a:bodyPr wrap="none" lIns="0" tIns="0" rIns="0" bIns="0" rtlCol="0" anchor="t"/>
          <a:lstStyle/>
          <a:p>
            <a:pPr algn="ctr" indent="0" marL="0">
              <a:lnSpc>
                <a:spcPts val="3250"/>
              </a:lnSpc>
              <a:buNone/>
            </a:pPr>
            <a:r>
              <a:rPr lang="en-US" sz="2000" dirty="0">
                <a:solidFill>
                  <a:srgbClr val="C9C2C0"/>
                </a:solidFill>
                <a:latin typeface="Gelasio" pitchFamily="34" charset="0"/>
                <a:ea typeface="Gelasio" pitchFamily="34" charset="-122"/>
                <a:cs typeface="Gelasio" pitchFamily="34" charset="-120"/>
              </a:rPr>
              <a:t>4</a:t>
            </a:r>
            <a:endParaRPr lang="en-US" sz="2000" dirty="0"/>
          </a:p>
        </p:txBody>
      </p:sp>
      <p:sp>
        <p:nvSpPr>
          <p:cNvPr id="21" name="Text 15"/>
          <p:cNvSpPr/>
          <p:nvPr/>
        </p:nvSpPr>
        <p:spPr>
          <a:xfrm>
            <a:off x="7465457" y="6440567"/>
            <a:ext cx="3113008" cy="287060"/>
          </a:xfrm>
          <a:prstGeom prst="rect">
            <a:avLst/>
          </a:prstGeom>
          <a:noFill/>
          <a:ln/>
        </p:spPr>
        <p:txBody>
          <a:bodyPr wrap="none" lIns="0" tIns="0" rIns="0" bIns="0" rtlCol="0" anchor="t"/>
          <a:lstStyle/>
          <a:p>
            <a:pPr algn="l" indent="0" marL="0">
              <a:lnSpc>
                <a:spcPts val="2250"/>
              </a:lnSpc>
              <a:buNone/>
            </a:pPr>
            <a:r>
              <a:rPr lang="en-US" sz="1800" dirty="0">
                <a:solidFill>
                  <a:srgbClr val="C9C2C0"/>
                </a:solidFill>
                <a:latin typeface="Gelasio" pitchFamily="34" charset="0"/>
                <a:ea typeface="Gelasio" pitchFamily="34" charset="-122"/>
                <a:cs typeface="Gelasio" pitchFamily="34" charset="-120"/>
              </a:rPr>
              <a:t>Personalised User Experiences</a:t>
            </a:r>
            <a:endParaRPr lang="en-US" sz="1800" dirty="0"/>
          </a:p>
        </p:txBody>
      </p:sp>
      <p:sp>
        <p:nvSpPr>
          <p:cNvPr id="22" name="Text 16"/>
          <p:cNvSpPr/>
          <p:nvPr/>
        </p:nvSpPr>
        <p:spPr>
          <a:xfrm>
            <a:off x="7465457" y="6837759"/>
            <a:ext cx="6338173" cy="587693"/>
          </a:xfrm>
          <a:prstGeom prst="rect">
            <a:avLst/>
          </a:prstGeom>
          <a:noFill/>
          <a:ln/>
        </p:spPr>
        <p:txBody>
          <a:bodyPr wrap="square" lIns="0" tIns="0" rIns="0" bIns="0" rtlCol="0" anchor="t"/>
          <a:lstStyle/>
          <a:p>
            <a:pPr algn="l" indent="0" marL="0">
              <a:lnSpc>
                <a:spcPts val="2300"/>
              </a:lnSpc>
              <a:buNone/>
            </a:pPr>
            <a:r>
              <a:rPr lang="en-US" sz="1400" dirty="0">
                <a:solidFill>
                  <a:srgbClr val="C9C2C0"/>
                </a:solidFill>
                <a:latin typeface="Gelasio" pitchFamily="34" charset="0"/>
                <a:ea typeface="Gelasio" pitchFamily="34" charset="-122"/>
                <a:cs typeface="Gelasio" pitchFamily="34" charset="-120"/>
              </a:rPr>
              <a:t>AI will tailor interactions and content to individual users with unprecedented precision, creating highly engaging and relevant digital environments.</a:t>
            </a:r>
            <a:endParaRPr lang="en-US" sz="1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123003"/>
            <a:ext cx="5989558" cy="708779"/>
          </a:xfrm>
          <a:prstGeom prst="rect">
            <a:avLst/>
          </a:prstGeom>
          <a:noFill/>
          <a:ln/>
        </p:spPr>
        <p:txBody>
          <a:bodyPr wrap="none" lIns="0" tIns="0" rIns="0" bIns="0" rtlCol="0" anchor="t"/>
          <a:lstStyle/>
          <a:p>
            <a:pPr algn="l" indent="0" marL="0">
              <a:lnSpc>
                <a:spcPts val="5550"/>
              </a:lnSpc>
              <a:buNone/>
            </a:pPr>
            <a:r>
              <a:rPr lang="en-US" sz="4450" dirty="0">
                <a:solidFill>
                  <a:srgbClr val="D8B6A4"/>
                </a:solidFill>
                <a:latin typeface="Gelasio" pitchFamily="34" charset="0"/>
                <a:ea typeface="Gelasio" pitchFamily="34" charset="-122"/>
                <a:cs typeface="Gelasio" pitchFamily="34" charset="-120"/>
              </a:rPr>
              <a:t>Visualising the New Era</a:t>
            </a:r>
            <a:endParaRPr lang="en-US" sz="4450" dirty="0"/>
          </a:p>
        </p:txBody>
      </p:sp>
      <p:sp>
        <p:nvSpPr>
          <p:cNvPr id="4" name="Text 1"/>
          <p:cNvSpPr/>
          <p:nvPr/>
        </p:nvSpPr>
        <p:spPr>
          <a:xfrm>
            <a:off x="6280190" y="3171944"/>
            <a:ext cx="7556421" cy="2934653"/>
          </a:xfrm>
          <a:prstGeom prst="rect">
            <a:avLst/>
          </a:prstGeom>
          <a:noFill/>
          <a:ln/>
        </p:spPr>
        <p:txBody>
          <a:bodyPr wrap="square" lIns="0" tIns="0" rIns="0" bIns="0" rtlCol="0" anchor="t"/>
          <a:lstStyle/>
          <a:p>
            <a:pPr algn="ctr" indent="0" marL="0">
              <a:lnSpc>
                <a:spcPts val="7700"/>
              </a:lnSpc>
              <a:buNone/>
            </a:pPr>
            <a:r>
              <a:rPr lang="en-US" sz="6150" dirty="0">
                <a:solidFill>
                  <a:srgbClr val="D8B6A4"/>
                </a:solidFill>
                <a:latin typeface="Gelasio" pitchFamily="34" charset="0"/>
                <a:ea typeface="Gelasio" pitchFamily="34" charset="-122"/>
                <a:cs typeface="Gelasio" pitchFamily="34" charset="-120"/>
              </a:rPr>
              <a:t>Generative AI: Empowering Human Potential</a:t>
            </a:r>
            <a:endParaRPr lang="en-US" sz="61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2025-08-11T06:42:08Z</dcterms:created>
  <dcterms:modified xsi:type="dcterms:W3CDTF">2025-08-11T06:42:08Z</dcterms:modified>
</cp:coreProperties>
</file>